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handoutMasterIdLst>
    <p:handoutMasterId r:id="rId23"/>
  </p:handoutMasterIdLst>
  <p:sldIdLst>
    <p:sldId id="256" r:id="rId2"/>
    <p:sldId id="276" r:id="rId3"/>
    <p:sldId id="257" r:id="rId4"/>
    <p:sldId id="258" r:id="rId5"/>
    <p:sldId id="259" r:id="rId6"/>
    <p:sldId id="260" r:id="rId7"/>
    <p:sldId id="263" r:id="rId8"/>
    <p:sldId id="261" r:id="rId9"/>
    <p:sldId id="262" r:id="rId10"/>
    <p:sldId id="264" r:id="rId11"/>
    <p:sldId id="265" r:id="rId12"/>
    <p:sldId id="266" r:id="rId13"/>
    <p:sldId id="267" r:id="rId14"/>
    <p:sldId id="268"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ttaya Phanuphak" initials="NP" lastIdx="10" clrIdx="0">
    <p:extLst>
      <p:ext uri="{19B8F6BF-5375-455C-9EA6-DF929625EA0E}">
        <p15:presenceInfo xmlns:p15="http://schemas.microsoft.com/office/powerpoint/2012/main" userId="Nittaya Phanuphak" providerId="None"/>
      </p:ext>
    </p:extLst>
  </p:cmAuthor>
  <p:cmAuthor id="2" name="Nuttawut Teachatanawat" initials="NT" lastIdx="5" clrIdx="1">
    <p:extLst>
      <p:ext uri="{19B8F6BF-5375-455C-9EA6-DF929625EA0E}">
        <p15:presenceInfo xmlns:p15="http://schemas.microsoft.com/office/powerpoint/2012/main" userId="S-1-5-21-230861957-262781514-787584007-1182" providerId="AD"/>
      </p:ext>
    </p:extLst>
  </p:cmAuthor>
  <p:cmAuthor id="3" name="Reshmie Ramautarsing" initials="RR" lastIdx="1" clrIdx="2">
    <p:extLst>
      <p:ext uri="{19B8F6BF-5375-455C-9EA6-DF929625EA0E}">
        <p15:presenceInfo xmlns:p15="http://schemas.microsoft.com/office/powerpoint/2012/main" userId="Reshmie Ramautarsing" providerId="None"/>
      </p:ext>
    </p:extLst>
  </p:cmAuthor>
  <p:cmAuthor id="4" name="Kung" initials="KT" lastIdx="1" clrIdx="3">
    <p:extLst>
      <p:ext uri="{19B8F6BF-5375-455C-9EA6-DF929625EA0E}">
        <p15:presenceInfo xmlns:p15="http://schemas.microsoft.com/office/powerpoint/2012/main" userId="K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2024"/>
    <a:srgbClr val="A6D4D9"/>
    <a:srgbClr val="0690CF"/>
    <a:srgbClr val="919191"/>
    <a:srgbClr val="00A4AE"/>
    <a:srgbClr val="00B3BE"/>
    <a:srgbClr val="EA9423"/>
    <a:srgbClr val="EEBA2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9531" autoAdjust="0"/>
  </p:normalViewPr>
  <p:slideViewPr>
    <p:cSldViewPr snapToGrid="0">
      <p:cViewPr varScale="1">
        <p:scale>
          <a:sx n="58" d="100"/>
          <a:sy n="58" d="100"/>
        </p:scale>
        <p:origin x="444" y="90"/>
      </p:cViewPr>
      <p:guideLst>
        <p:guide orient="horz" pos="2160"/>
        <p:guide pos="3840"/>
      </p:guideLst>
    </p:cSldViewPr>
  </p:slideViewPr>
  <p:notesTextViewPr>
    <p:cViewPr>
      <p:scale>
        <a:sx n="1" d="1"/>
        <a:sy n="1" d="1"/>
      </p:scale>
      <p:origin x="0" y="0"/>
    </p:cViewPr>
  </p:notesTextViewPr>
  <p:sorterViewPr>
    <p:cViewPr>
      <p:scale>
        <a:sx n="39" d="50"/>
        <a:sy n="39" d="50"/>
      </p:scale>
      <p:origin x="0" y="-1277"/>
    </p:cViewPr>
  </p:sorterViewPr>
  <p:notesViewPr>
    <p:cSldViewPr snapToGrid="0" showGuides="1">
      <p:cViewPr varScale="1">
        <p:scale>
          <a:sx n="48" d="100"/>
          <a:sy n="48" d="100"/>
        </p:scale>
        <p:origin x="2696" y="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55DBD1C-9188-44D4-AC79-B48C51DDF0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CD686B40-E4F8-4054-A42A-059AD71F1F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00812A-E688-4FFC-80BA-2AD19D9B0E68}" type="datetimeFigureOut">
              <a:rPr lang="en-US" smtClean="0"/>
              <a:t>7/26/2018</a:t>
            </a:fld>
            <a:endParaRPr lang="en-US"/>
          </a:p>
        </p:txBody>
      </p:sp>
      <p:sp>
        <p:nvSpPr>
          <p:cNvPr id="4" name="Footer Placeholder 3">
            <a:extLst>
              <a:ext uri="{FF2B5EF4-FFF2-40B4-BE49-F238E27FC236}">
                <a16:creationId xmlns="" xmlns:a16="http://schemas.microsoft.com/office/drawing/2014/main" id="{4653EFCB-0615-4D06-BE09-502A498B2E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F1B8AAC4-6CBB-4566-B85A-6F9FB69677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EDB5B-6AE2-40EC-A3DA-F207F5BE95E0}" type="slidenum">
              <a:rPr lang="en-US" smtClean="0"/>
              <a:t>‹#›</a:t>
            </a:fld>
            <a:endParaRPr lang="en-US"/>
          </a:p>
        </p:txBody>
      </p:sp>
    </p:spTree>
    <p:extLst>
      <p:ext uri="{BB962C8B-B14F-4D97-AF65-F5344CB8AC3E}">
        <p14:creationId xmlns:p14="http://schemas.microsoft.com/office/powerpoint/2010/main" val="19943699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deg"/>
          <inkml:channelProperty channel="T" name="resolution" value="1" units="1/dev"/>
        </inkml:channelProperties>
      </inkml:inkSource>
      <inkml:timestamp xml:id="ts0" timeString="2017-09-07T08:58:10.266"/>
    </inkml:context>
    <inkml:brush xml:id="br0">
      <inkml:brushProperty name="width" value="0.05292" units="cm"/>
      <inkml:brushProperty name="height" value="0.05292" units="cm"/>
      <inkml:brushProperty name="color" value="#FF0000"/>
    </inkml:brush>
  </inkml:definitions>
  <inkml:trace contextRef="#ctx0" brushRef="#br0">24773 17508 657 0,'0'0'58'16,"0"0"-58"-16,0 0-1 15,0 0 1-15,0 0-130 16,0 0-454-16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4906A-92F9-4700-BFCD-6172820E18D8}" type="datetimeFigureOut">
              <a:rPr lang="en-US" smtClean="0"/>
              <a:t>7/26/2018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A23BA-C1C5-4E50-B9C7-EEEB982C8684}" type="slidenum">
              <a:rPr lang="en-US" smtClean="0"/>
              <a:t>‹#›</a:t>
            </a:fld>
            <a:endParaRPr lang="en-US"/>
          </a:p>
        </p:txBody>
      </p:sp>
    </p:spTree>
    <p:extLst>
      <p:ext uri="{BB962C8B-B14F-4D97-AF65-F5344CB8AC3E}">
        <p14:creationId xmlns:p14="http://schemas.microsoft.com/office/powerpoint/2010/main" val="301625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1</a:t>
            </a:fld>
            <a:endParaRPr lang="en-US"/>
          </a:p>
        </p:txBody>
      </p:sp>
    </p:spTree>
    <p:extLst>
      <p:ext uri="{BB962C8B-B14F-4D97-AF65-F5344CB8AC3E}">
        <p14:creationId xmlns:p14="http://schemas.microsoft.com/office/powerpoint/2010/main" val="2592889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10</a:t>
            </a:fld>
            <a:endParaRPr lang="en-US"/>
          </a:p>
        </p:txBody>
      </p:sp>
    </p:spTree>
    <p:extLst>
      <p:ext uri="{BB962C8B-B14F-4D97-AF65-F5344CB8AC3E}">
        <p14:creationId xmlns:p14="http://schemas.microsoft.com/office/powerpoint/2010/main" val="250464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11</a:t>
            </a:fld>
            <a:endParaRPr lang="en-US"/>
          </a:p>
        </p:txBody>
      </p:sp>
    </p:spTree>
    <p:extLst>
      <p:ext uri="{BB962C8B-B14F-4D97-AF65-F5344CB8AC3E}">
        <p14:creationId xmlns:p14="http://schemas.microsoft.com/office/powerpoint/2010/main" val="1194627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12</a:t>
            </a:fld>
            <a:endParaRPr lang="en-US"/>
          </a:p>
        </p:txBody>
      </p:sp>
    </p:spTree>
    <p:extLst>
      <p:ext uri="{BB962C8B-B14F-4D97-AF65-F5344CB8AC3E}">
        <p14:creationId xmlns:p14="http://schemas.microsoft.com/office/powerpoint/2010/main" val="3394674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13</a:t>
            </a:fld>
            <a:endParaRPr lang="en-US"/>
          </a:p>
        </p:txBody>
      </p:sp>
    </p:spTree>
    <p:extLst>
      <p:ext uri="{BB962C8B-B14F-4D97-AF65-F5344CB8AC3E}">
        <p14:creationId xmlns:p14="http://schemas.microsoft.com/office/powerpoint/2010/main" val="2332992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DA23BA-C1C5-4E50-B9C7-EEEB982C8684}" type="slidenum">
              <a:rPr lang="en-US" smtClean="0"/>
              <a:t>14</a:t>
            </a:fld>
            <a:endParaRPr lang="en-US"/>
          </a:p>
        </p:txBody>
      </p:sp>
    </p:spTree>
    <p:extLst>
      <p:ext uri="{BB962C8B-B14F-4D97-AF65-F5344CB8AC3E}">
        <p14:creationId xmlns:p14="http://schemas.microsoft.com/office/powerpoint/2010/main" val="1880459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15</a:t>
            </a:fld>
            <a:endParaRPr lang="en-US"/>
          </a:p>
        </p:txBody>
      </p:sp>
    </p:spTree>
    <p:extLst>
      <p:ext uri="{BB962C8B-B14F-4D97-AF65-F5344CB8AC3E}">
        <p14:creationId xmlns:p14="http://schemas.microsoft.com/office/powerpoint/2010/main" val="372939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16</a:t>
            </a:fld>
            <a:endParaRPr lang="en-US"/>
          </a:p>
        </p:txBody>
      </p:sp>
    </p:spTree>
    <p:extLst>
      <p:ext uri="{BB962C8B-B14F-4D97-AF65-F5344CB8AC3E}">
        <p14:creationId xmlns:p14="http://schemas.microsoft.com/office/powerpoint/2010/main" val="277510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17</a:t>
            </a:fld>
            <a:endParaRPr lang="en-US"/>
          </a:p>
        </p:txBody>
      </p:sp>
    </p:spTree>
    <p:extLst>
      <p:ext uri="{BB962C8B-B14F-4D97-AF65-F5344CB8AC3E}">
        <p14:creationId xmlns:p14="http://schemas.microsoft.com/office/powerpoint/2010/main" val="58839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18</a:t>
            </a:fld>
            <a:endParaRPr lang="en-US"/>
          </a:p>
        </p:txBody>
      </p:sp>
    </p:spTree>
    <p:extLst>
      <p:ext uri="{BB962C8B-B14F-4D97-AF65-F5344CB8AC3E}">
        <p14:creationId xmlns:p14="http://schemas.microsoft.com/office/powerpoint/2010/main" val="70446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2</a:t>
            </a:fld>
            <a:endParaRPr lang="en-US"/>
          </a:p>
        </p:txBody>
      </p:sp>
    </p:spTree>
    <p:extLst>
      <p:ext uri="{BB962C8B-B14F-4D97-AF65-F5344CB8AC3E}">
        <p14:creationId xmlns:p14="http://schemas.microsoft.com/office/powerpoint/2010/main" val="42192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3</a:t>
            </a:fld>
            <a:endParaRPr lang="en-US"/>
          </a:p>
        </p:txBody>
      </p:sp>
    </p:spTree>
    <p:extLst>
      <p:ext uri="{BB962C8B-B14F-4D97-AF65-F5344CB8AC3E}">
        <p14:creationId xmlns:p14="http://schemas.microsoft.com/office/powerpoint/2010/main" val="226154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4</a:t>
            </a:fld>
            <a:endParaRPr lang="en-US"/>
          </a:p>
        </p:txBody>
      </p:sp>
    </p:spTree>
    <p:extLst>
      <p:ext uri="{BB962C8B-B14F-4D97-AF65-F5344CB8AC3E}">
        <p14:creationId xmlns:p14="http://schemas.microsoft.com/office/powerpoint/2010/main" val="3563652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5</a:t>
            </a:fld>
            <a:endParaRPr lang="en-US"/>
          </a:p>
        </p:txBody>
      </p:sp>
    </p:spTree>
    <p:extLst>
      <p:ext uri="{BB962C8B-B14F-4D97-AF65-F5344CB8AC3E}">
        <p14:creationId xmlns:p14="http://schemas.microsoft.com/office/powerpoint/2010/main" val="21578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6</a:t>
            </a:fld>
            <a:endParaRPr lang="en-US"/>
          </a:p>
        </p:txBody>
      </p:sp>
    </p:spTree>
    <p:extLst>
      <p:ext uri="{BB962C8B-B14F-4D97-AF65-F5344CB8AC3E}">
        <p14:creationId xmlns:p14="http://schemas.microsoft.com/office/powerpoint/2010/main" val="2330470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7</a:t>
            </a:fld>
            <a:endParaRPr lang="en-US"/>
          </a:p>
        </p:txBody>
      </p:sp>
    </p:spTree>
    <p:extLst>
      <p:ext uri="{BB962C8B-B14F-4D97-AF65-F5344CB8AC3E}">
        <p14:creationId xmlns:p14="http://schemas.microsoft.com/office/powerpoint/2010/main" val="104285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8</a:t>
            </a:fld>
            <a:endParaRPr lang="en-US"/>
          </a:p>
        </p:txBody>
      </p:sp>
    </p:spTree>
    <p:extLst>
      <p:ext uri="{BB962C8B-B14F-4D97-AF65-F5344CB8AC3E}">
        <p14:creationId xmlns:p14="http://schemas.microsoft.com/office/powerpoint/2010/main" val="3153682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A23BA-C1C5-4E50-B9C7-EEEB982C8684}" type="slidenum">
              <a:rPr lang="en-US" smtClean="0"/>
              <a:t>9</a:t>
            </a:fld>
            <a:endParaRPr lang="en-US"/>
          </a:p>
        </p:txBody>
      </p:sp>
    </p:spTree>
    <p:extLst>
      <p:ext uri="{BB962C8B-B14F-4D97-AF65-F5344CB8AC3E}">
        <p14:creationId xmlns:p14="http://schemas.microsoft.com/office/powerpoint/2010/main" val="16533141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6844" y="2344479"/>
            <a:ext cx="8201958" cy="1165484"/>
          </a:xfrm>
        </p:spPr>
        <p:txBody>
          <a:bodyPr anchor="b">
            <a:normAutofit/>
          </a:bodyPr>
          <a:lstStyle>
            <a:lvl1pPr algn="l">
              <a:defRPr sz="4800">
                <a:latin typeface="Gill Sans MT" panose="020B0502020104020203" pitchFamily="34" charset="0"/>
              </a:defRPr>
            </a:lvl1pPr>
          </a:lstStyle>
          <a:p>
            <a:r>
              <a:rPr lang="en-US" dirty="0"/>
              <a:t>Click to edit Master title style</a:t>
            </a:r>
          </a:p>
        </p:txBody>
      </p:sp>
      <p:sp>
        <p:nvSpPr>
          <p:cNvPr id="3" name="Subtitle 2"/>
          <p:cNvSpPr>
            <a:spLocks noGrp="1"/>
          </p:cNvSpPr>
          <p:nvPr>
            <p:ph type="subTitle" idx="1"/>
          </p:nvPr>
        </p:nvSpPr>
        <p:spPr>
          <a:xfrm>
            <a:off x="3656844" y="3602038"/>
            <a:ext cx="7011156" cy="1655762"/>
          </a:xfrm>
        </p:spPr>
        <p:txBody>
          <a:bodyPr/>
          <a:lstStyle>
            <a:lvl1pPr marL="0" indent="0" algn="l">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a:extLst>
              <a:ext uri="{FF2B5EF4-FFF2-40B4-BE49-F238E27FC236}">
                <a16:creationId xmlns="" xmlns:a16="http://schemas.microsoft.com/office/drawing/2014/main" id="{6F8138A6-ABB2-4A8D-8DD4-E4A3FBA31570}"/>
              </a:ext>
            </a:extLst>
          </p:cNvPr>
          <p:cNvSpPr/>
          <p:nvPr userDrawn="1"/>
        </p:nvSpPr>
        <p:spPr>
          <a:xfrm>
            <a:off x="1" y="265814"/>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C73C5698-6B34-4EE1-8FA9-376C40C945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132" y="436109"/>
            <a:ext cx="1864794" cy="568179"/>
          </a:xfrm>
          <a:prstGeom prst="rect">
            <a:avLst/>
          </a:prstGeom>
        </p:spPr>
      </p:pic>
      <p:pic>
        <p:nvPicPr>
          <p:cNvPr id="10" name="Picture 9">
            <a:extLst>
              <a:ext uri="{FF2B5EF4-FFF2-40B4-BE49-F238E27FC236}">
                <a16:creationId xmlns="" xmlns:a16="http://schemas.microsoft.com/office/drawing/2014/main" id="{A3E3270E-4843-41B7-9CBF-BB68C72706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48910" y="436109"/>
            <a:ext cx="899205" cy="568179"/>
          </a:xfrm>
          <a:prstGeom prst="rect">
            <a:avLst/>
          </a:prstGeom>
        </p:spPr>
      </p:pic>
      <p:pic>
        <p:nvPicPr>
          <p:cNvPr id="11" name="Picture 10">
            <a:extLst>
              <a:ext uri="{FF2B5EF4-FFF2-40B4-BE49-F238E27FC236}">
                <a16:creationId xmlns="" xmlns:a16="http://schemas.microsoft.com/office/drawing/2014/main" id="{CCC2DE28-38E9-4017-95C3-F0936041B9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83438" y="345617"/>
            <a:ext cx="825549" cy="749163"/>
          </a:xfrm>
          <a:prstGeom prst="rect">
            <a:avLst/>
          </a:prstGeom>
        </p:spPr>
      </p:pic>
      <p:pic>
        <p:nvPicPr>
          <p:cNvPr id="12" name="Picture 11">
            <a:extLst>
              <a:ext uri="{FF2B5EF4-FFF2-40B4-BE49-F238E27FC236}">
                <a16:creationId xmlns="" xmlns:a16="http://schemas.microsoft.com/office/drawing/2014/main" id="{59799328-40B9-436F-A4CE-B8A92150D5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97961" y="514884"/>
            <a:ext cx="921236" cy="410628"/>
          </a:xfrm>
          <a:prstGeom prst="rect">
            <a:avLst/>
          </a:prstGeom>
        </p:spPr>
      </p:pic>
      <p:pic>
        <p:nvPicPr>
          <p:cNvPr id="13" name="Picture 12">
            <a:extLst>
              <a:ext uri="{FF2B5EF4-FFF2-40B4-BE49-F238E27FC236}">
                <a16:creationId xmlns="" xmlns:a16="http://schemas.microsoft.com/office/drawing/2014/main" id="{A694D570-6C38-486B-89AA-9CA2FE4E8A3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792204" y="404205"/>
            <a:ext cx="1502261" cy="631986"/>
          </a:xfrm>
          <a:prstGeom prst="rect">
            <a:avLst/>
          </a:prstGeom>
        </p:spPr>
      </p:pic>
      <p:pic>
        <p:nvPicPr>
          <p:cNvPr id="14" name="Picture 13">
            <a:extLst>
              <a:ext uri="{FF2B5EF4-FFF2-40B4-BE49-F238E27FC236}">
                <a16:creationId xmlns="" xmlns:a16="http://schemas.microsoft.com/office/drawing/2014/main" id="{68C120A0-00D5-4E77-9753-474065F9AAC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73740" y="6316147"/>
            <a:ext cx="1079112" cy="402988"/>
          </a:xfrm>
          <a:prstGeom prst="rect">
            <a:avLst/>
          </a:prstGeom>
        </p:spPr>
      </p:pic>
      <p:sp>
        <p:nvSpPr>
          <p:cNvPr id="16" name="TextBox 15">
            <a:extLst>
              <a:ext uri="{FF2B5EF4-FFF2-40B4-BE49-F238E27FC236}">
                <a16:creationId xmlns="" xmlns:a16="http://schemas.microsoft.com/office/drawing/2014/main" id="{9B8832FE-3B41-433B-A8E5-E7652C978E25}"/>
              </a:ext>
            </a:extLst>
          </p:cNvPr>
          <p:cNvSpPr txBox="1"/>
          <p:nvPr userDrawn="1"/>
        </p:nvSpPr>
        <p:spPr>
          <a:xfrm>
            <a:off x="3115916" y="6405593"/>
            <a:ext cx="4809330" cy="253916"/>
          </a:xfrm>
          <a:prstGeom prst="rect">
            <a:avLst/>
          </a:prstGeom>
          <a:noFill/>
        </p:spPr>
        <p:txBody>
          <a:bodyPr wrap="none" rtlCol="0">
            <a:spAutoFit/>
          </a:bodyPr>
          <a:lstStyle/>
          <a:p>
            <a:r>
              <a:rPr lang="en-US" sz="1050" dirty="0">
                <a:solidFill>
                  <a:srgbClr val="FF0000"/>
                </a:solidFill>
              </a:rPr>
              <a:t>Presented at the 22</a:t>
            </a:r>
            <a:r>
              <a:rPr lang="en-US" sz="1050" baseline="30000" dirty="0">
                <a:solidFill>
                  <a:srgbClr val="FF0000"/>
                </a:solidFill>
              </a:rPr>
              <a:t>nd</a:t>
            </a:r>
            <a:r>
              <a:rPr lang="en-US" sz="1050" dirty="0">
                <a:solidFill>
                  <a:srgbClr val="FF0000"/>
                </a:solidFill>
              </a:rPr>
              <a:t> International AIDS Conference – Amsterdam, the Netherlands</a:t>
            </a:r>
          </a:p>
        </p:txBody>
      </p:sp>
    </p:spTree>
    <p:extLst>
      <p:ext uri="{BB962C8B-B14F-4D97-AF65-F5344CB8AC3E}">
        <p14:creationId xmlns:p14="http://schemas.microsoft.com/office/powerpoint/2010/main" val="343822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7/26/2018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391574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7/26/2018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310656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6FADF3F1-1470-4107-9983-5AA51B8330AF}"/>
              </a:ext>
            </a:extLst>
          </p:cNvPr>
          <p:cNvSpPr/>
          <p:nvPr userDrawn="1"/>
        </p:nvSpPr>
        <p:spPr>
          <a:xfrm>
            <a:off x="-47413" y="0"/>
            <a:ext cx="12239412" cy="1280153"/>
          </a:xfrm>
          <a:prstGeom prst="rect">
            <a:avLst/>
          </a:prstGeom>
          <a:gradFill flip="none" rotWithShape="1">
            <a:gsLst>
              <a:gs pos="59000">
                <a:srgbClr val="39A6D2"/>
              </a:gs>
              <a:gs pos="22000">
                <a:srgbClr val="6EBCD6"/>
              </a:gs>
              <a:gs pos="0">
                <a:srgbClr val="A6D4D9"/>
              </a:gs>
              <a:gs pos="100000">
                <a:srgbClr val="0690C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10515600" cy="915028"/>
          </a:xfrm>
        </p:spPr>
        <p:txBody>
          <a:bodyPr/>
          <a:lstStyle>
            <a:lvl1pPr>
              <a:defRPr>
                <a:solidFill>
                  <a:schemeClr val="bg1"/>
                </a:solidFill>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ED2024"/>
              </a:buClr>
              <a:defRPr/>
            </a:lvl1pPr>
            <a:lvl2pPr marL="685800" indent="-228600">
              <a:buFont typeface="Wingdings" panose="05000000000000000000" pitchFamily="2" charset="2"/>
              <a:buChar char="§"/>
              <a:defRPr/>
            </a:lvl2pPr>
            <a:lvl3pPr marL="1143000" indent="-228600">
              <a:buFont typeface="Calibri" panose="020F0502020204030204" pitchFamily="34" charset="0"/>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
        <p:nvSpPr>
          <p:cNvPr id="8" name="Rectangle 7">
            <a:extLst>
              <a:ext uri="{FF2B5EF4-FFF2-40B4-BE49-F238E27FC236}">
                <a16:creationId xmlns="" xmlns:a16="http://schemas.microsoft.com/office/drawing/2014/main" id="{BF16B7EC-D79B-44A6-9203-64AAC553BA3B}"/>
              </a:ext>
            </a:extLst>
          </p:cNvPr>
          <p:cNvSpPr/>
          <p:nvPr userDrawn="1"/>
        </p:nvSpPr>
        <p:spPr>
          <a:xfrm>
            <a:off x="7528890" y="6554857"/>
            <a:ext cx="3139109" cy="54665"/>
          </a:xfrm>
          <a:prstGeom prst="rect">
            <a:avLst/>
          </a:prstGeom>
          <a:solidFill>
            <a:srgbClr val="ED2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5F6496DD-2F5E-462E-8BCC-A0E8B3B76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4244" y="6362309"/>
            <a:ext cx="1079112" cy="402988"/>
          </a:xfrm>
          <a:prstGeom prst="rect">
            <a:avLst/>
          </a:prstGeom>
        </p:spPr>
      </p:pic>
      <p:pic>
        <p:nvPicPr>
          <p:cNvPr id="12" name="Picture 11">
            <a:extLst>
              <a:ext uri="{FF2B5EF4-FFF2-40B4-BE49-F238E27FC236}">
                <a16:creationId xmlns="" xmlns:a16="http://schemas.microsoft.com/office/drawing/2014/main" id="{F81B8111-7423-42C6-9B40-E9E53A5381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16052" y="3634260"/>
            <a:ext cx="3975946" cy="3223740"/>
          </a:xfrm>
          <a:prstGeom prst="rect">
            <a:avLst/>
          </a:prstGeom>
        </p:spPr>
      </p:pic>
      <p:pic>
        <p:nvPicPr>
          <p:cNvPr id="11" name="Picture 10">
            <a:extLst>
              <a:ext uri="{FF2B5EF4-FFF2-40B4-BE49-F238E27FC236}">
                <a16:creationId xmlns="" xmlns:a16="http://schemas.microsoft.com/office/drawing/2014/main" id="{E388720E-C458-40D8-AF18-B9A014A3FC4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1412" y="6160109"/>
            <a:ext cx="1842429" cy="561365"/>
          </a:xfrm>
          <a:prstGeom prst="rect">
            <a:avLst/>
          </a:prstGeom>
        </p:spPr>
      </p:pic>
      <p:pic>
        <p:nvPicPr>
          <p:cNvPr id="13" name="Picture 12">
            <a:extLst>
              <a:ext uri="{FF2B5EF4-FFF2-40B4-BE49-F238E27FC236}">
                <a16:creationId xmlns="" xmlns:a16="http://schemas.microsoft.com/office/drawing/2014/main" id="{856E8F42-3081-4754-B76D-3FEDDFA31DA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431591" y="6158885"/>
            <a:ext cx="870018" cy="549737"/>
          </a:xfrm>
          <a:prstGeom prst="rect">
            <a:avLst/>
          </a:prstGeom>
        </p:spPr>
      </p:pic>
      <p:pic>
        <p:nvPicPr>
          <p:cNvPr id="14" name="Picture 13">
            <a:extLst>
              <a:ext uri="{FF2B5EF4-FFF2-40B4-BE49-F238E27FC236}">
                <a16:creationId xmlns="" xmlns:a16="http://schemas.microsoft.com/office/drawing/2014/main" id="{EC7D6434-64EE-41EE-8658-E65A11C2E28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60404" y="6160109"/>
            <a:ext cx="669781" cy="607809"/>
          </a:xfrm>
          <a:prstGeom prst="rect">
            <a:avLst/>
          </a:prstGeom>
        </p:spPr>
      </p:pic>
      <p:pic>
        <p:nvPicPr>
          <p:cNvPr id="16" name="Picture 15">
            <a:extLst>
              <a:ext uri="{FF2B5EF4-FFF2-40B4-BE49-F238E27FC236}">
                <a16:creationId xmlns="" xmlns:a16="http://schemas.microsoft.com/office/drawing/2014/main" id="{80D47AA4-BDBE-4A08-9C18-BAF3F9F9866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79145" y="6311348"/>
            <a:ext cx="840244" cy="374527"/>
          </a:xfrm>
          <a:prstGeom prst="rect">
            <a:avLst/>
          </a:prstGeom>
        </p:spPr>
      </p:pic>
      <p:pic>
        <p:nvPicPr>
          <p:cNvPr id="17" name="Picture 16">
            <a:extLst>
              <a:ext uri="{FF2B5EF4-FFF2-40B4-BE49-F238E27FC236}">
                <a16:creationId xmlns="" xmlns:a16="http://schemas.microsoft.com/office/drawing/2014/main" id="{9601D678-69AB-4C96-ADE0-FE12342F9605}"/>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621" y="6179630"/>
            <a:ext cx="1489189" cy="626487"/>
          </a:xfrm>
          <a:prstGeom prst="rect">
            <a:avLst/>
          </a:prstGeom>
        </p:spPr>
      </p:pic>
    </p:spTree>
    <p:extLst>
      <p:ext uri="{BB962C8B-B14F-4D97-AF65-F5344CB8AC3E}">
        <p14:creationId xmlns:p14="http://schemas.microsoft.com/office/powerpoint/2010/main" val="408014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7/26/2018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261796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7/26/2018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108848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7/26/2018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3722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7/26/2018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302111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7/26/2018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3413385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7/26/2018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222204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6E7EEFA-EFEC-42A1-AD90-1043AA5CE4AD}" type="datetimeFigureOut">
              <a:rPr lang="en-US" smtClean="0"/>
              <a:t>7/26/2018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10594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915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44243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D202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19191"/>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4.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3.jpg"/><Relationship Id="rId5" Type="http://schemas.microsoft.com/office/2007/relationships/hdphoto" Target="../media/hdphoto1.wdp"/><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 xmlns:a16="http://schemas.microsoft.com/office/drawing/2014/main" id="{88001021-C1DC-482A-8D3D-74896A64A63E}"/>
                  </a:ext>
                </a:extLst>
              </p14:cNvPr>
              <p14:cNvContentPartPr/>
              <p14:nvPr/>
            </p14:nvContentPartPr>
            <p14:xfrm>
              <a:off x="10442280" y="6302880"/>
              <a:ext cx="360" cy="360"/>
            </p14:xfrm>
          </p:contentPart>
        </mc:Choice>
        <mc:Fallback xmlns="">
          <p:pic>
            <p:nvPicPr>
              <p:cNvPr id="3" name="Ink 2">
                <a:extLst>
                  <a:ext uri="{FF2B5EF4-FFF2-40B4-BE49-F238E27FC236}">
                    <a16:creationId xmlns:a16="http://schemas.microsoft.com/office/drawing/2014/main" id="{88001021-C1DC-482A-8D3D-74896A64A63E}"/>
                  </a:ext>
                </a:extLst>
              </p:cNvPr>
              <p:cNvPicPr/>
              <p:nvPr/>
            </p:nvPicPr>
            <p:blipFill>
              <a:blip r:embed="rId4"/>
              <a:stretch>
                <a:fillRect/>
              </a:stretch>
            </p:blipFill>
            <p:spPr>
              <a:xfrm>
                <a:off x="10432920" y="6293520"/>
                <a:ext cx="19080" cy="19080"/>
              </a:xfrm>
              <a:prstGeom prst="rect">
                <a:avLst/>
              </a:prstGeom>
            </p:spPr>
          </p:pic>
        </mc:Fallback>
      </mc:AlternateContent>
      <p:sp>
        <p:nvSpPr>
          <p:cNvPr id="4" name="Subtitle 3">
            <a:extLst>
              <a:ext uri="{FF2B5EF4-FFF2-40B4-BE49-F238E27FC236}">
                <a16:creationId xmlns="" xmlns:a16="http://schemas.microsoft.com/office/drawing/2014/main" id="{69EEB8CE-7C0C-47AA-B88C-94550753B17E}"/>
              </a:ext>
            </a:extLst>
          </p:cNvPr>
          <p:cNvSpPr>
            <a:spLocks noGrp="1"/>
          </p:cNvSpPr>
          <p:nvPr>
            <p:ph type="subTitle" idx="1"/>
          </p:nvPr>
        </p:nvSpPr>
        <p:spPr>
          <a:xfrm>
            <a:off x="3773809" y="3799326"/>
            <a:ext cx="7632944" cy="1711172"/>
          </a:xfrm>
        </p:spPr>
        <p:txBody>
          <a:bodyPr>
            <a:normAutofit fontScale="70000" lnSpcReduction="20000"/>
          </a:bodyPr>
          <a:lstStyle/>
          <a:p>
            <a:pPr>
              <a:lnSpc>
                <a:spcPct val="150000"/>
              </a:lnSpc>
              <a:spcBef>
                <a:spcPts val="0"/>
              </a:spcBef>
            </a:pPr>
            <a:r>
              <a:rPr lang="en-US" sz="2900" b="1" dirty="0">
                <a:solidFill>
                  <a:schemeClr val="bg1"/>
                </a:solidFill>
              </a:rPr>
              <a:t>Pich </a:t>
            </a:r>
            <a:r>
              <a:rPr lang="en-US" sz="2900" b="1" dirty="0" err="1">
                <a:solidFill>
                  <a:schemeClr val="bg1"/>
                </a:solidFill>
              </a:rPr>
              <a:t>Seekaew</a:t>
            </a:r>
            <a:r>
              <a:rPr lang="en-US" sz="2900" b="1" dirty="0">
                <a:solidFill>
                  <a:schemeClr val="bg1"/>
                </a:solidFill>
              </a:rPr>
              <a:t>, MPH</a:t>
            </a:r>
          </a:p>
          <a:p>
            <a:pPr>
              <a:lnSpc>
                <a:spcPct val="150000"/>
              </a:lnSpc>
              <a:spcBef>
                <a:spcPts val="0"/>
              </a:spcBef>
            </a:pPr>
            <a:r>
              <a:rPr lang="en-US" sz="2000" dirty="0">
                <a:solidFill>
                  <a:schemeClr val="bg1"/>
                </a:solidFill>
              </a:rPr>
              <a:t>Program Officer</a:t>
            </a:r>
          </a:p>
          <a:p>
            <a:pPr>
              <a:lnSpc>
                <a:spcPct val="150000"/>
              </a:lnSpc>
              <a:spcBef>
                <a:spcPts val="0"/>
              </a:spcBef>
            </a:pPr>
            <a:r>
              <a:rPr lang="en-US" sz="2000" dirty="0">
                <a:solidFill>
                  <a:schemeClr val="bg1"/>
                </a:solidFill>
              </a:rPr>
              <a:t>PREVENTION</a:t>
            </a:r>
          </a:p>
          <a:p>
            <a:pPr>
              <a:lnSpc>
                <a:spcPct val="150000"/>
              </a:lnSpc>
              <a:spcBef>
                <a:spcPts val="0"/>
              </a:spcBef>
            </a:pPr>
            <a:r>
              <a:rPr lang="en-US" sz="2300" dirty="0">
                <a:solidFill>
                  <a:schemeClr val="bg1"/>
                </a:solidFill>
              </a:rPr>
              <a:t>The Thai Red Cross AIDS Research Centre (USAID Linkages Program), Thailand</a:t>
            </a:r>
          </a:p>
        </p:txBody>
      </p:sp>
      <p:sp>
        <p:nvSpPr>
          <p:cNvPr id="8" name="Title 7">
            <a:extLst>
              <a:ext uri="{FF2B5EF4-FFF2-40B4-BE49-F238E27FC236}">
                <a16:creationId xmlns="" xmlns:a16="http://schemas.microsoft.com/office/drawing/2014/main" id="{C3D9B2DD-561C-431A-9DA6-2538C93FCDD8}"/>
              </a:ext>
            </a:extLst>
          </p:cNvPr>
          <p:cNvSpPr>
            <a:spLocks noGrp="1"/>
          </p:cNvSpPr>
          <p:nvPr>
            <p:ph type="ctrTitle"/>
          </p:nvPr>
        </p:nvSpPr>
        <p:spPr>
          <a:xfrm>
            <a:off x="3732388" y="1432263"/>
            <a:ext cx="8207975" cy="1728576"/>
          </a:xfrm>
        </p:spPr>
        <p:txBody>
          <a:bodyPr>
            <a:noAutofit/>
          </a:bodyPr>
          <a:lstStyle/>
          <a:p>
            <a:r>
              <a:rPr lang="en-US" sz="3200" b="1" dirty="0"/>
              <a:t>Same-Day ART Initiation in HIV/STI Testing Center in Bangkok, Thailand: Initial Results From Implementation Research</a:t>
            </a:r>
            <a:endParaRPr lang="en-US" sz="3200" b="1" dirty="0">
              <a:solidFill>
                <a:schemeClr val="bg1"/>
              </a:solidFill>
            </a:endParaRPr>
          </a:p>
        </p:txBody>
      </p:sp>
      <p:sp>
        <p:nvSpPr>
          <p:cNvPr id="2" name="Rectangle 1">
            <a:extLst>
              <a:ext uri="{FF2B5EF4-FFF2-40B4-BE49-F238E27FC236}">
                <a16:creationId xmlns="" xmlns:a16="http://schemas.microsoft.com/office/drawing/2014/main" id="{11D1F616-45CC-438A-A7AE-921FC6BD4661}"/>
              </a:ext>
            </a:extLst>
          </p:cNvPr>
          <p:cNvSpPr/>
          <p:nvPr/>
        </p:nvSpPr>
        <p:spPr>
          <a:xfrm>
            <a:off x="1" y="1324187"/>
            <a:ext cx="1889759" cy="592666"/>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F190BA57-BE14-4E0D-A6E3-7741D07C2150}"/>
              </a:ext>
            </a:extLst>
          </p:cNvPr>
          <p:cNvSpPr txBox="1"/>
          <p:nvPr/>
        </p:nvSpPr>
        <p:spPr>
          <a:xfrm>
            <a:off x="176106" y="1432263"/>
            <a:ext cx="1566811" cy="338554"/>
          </a:xfrm>
          <a:prstGeom prst="rect">
            <a:avLst/>
          </a:prstGeom>
          <a:noFill/>
        </p:spPr>
        <p:txBody>
          <a:bodyPr wrap="square" rtlCol="0">
            <a:spAutoFit/>
          </a:bodyPr>
          <a:lstStyle/>
          <a:p>
            <a:r>
              <a:rPr lang="en-US" sz="1600" b="1" dirty="0">
                <a:solidFill>
                  <a:schemeClr val="bg1"/>
                </a:solidFill>
              </a:rPr>
              <a:t>THAC0403</a:t>
            </a:r>
          </a:p>
        </p:txBody>
      </p:sp>
      <p:sp>
        <p:nvSpPr>
          <p:cNvPr id="6" name="Rectangle 5">
            <a:extLst>
              <a:ext uri="{FF2B5EF4-FFF2-40B4-BE49-F238E27FC236}">
                <a16:creationId xmlns="" xmlns:a16="http://schemas.microsoft.com/office/drawing/2014/main" id="{5709F960-2E0C-4FB7-9E72-9E2BECD3525E}"/>
              </a:ext>
            </a:extLst>
          </p:cNvPr>
          <p:cNvSpPr/>
          <p:nvPr/>
        </p:nvSpPr>
        <p:spPr>
          <a:xfrm>
            <a:off x="3508744" y="5510498"/>
            <a:ext cx="8431619" cy="769441"/>
          </a:xfrm>
          <a:prstGeom prst="rect">
            <a:avLst/>
          </a:prstGeom>
        </p:spPr>
        <p:txBody>
          <a:bodyPr wrap="square">
            <a:spAutoFit/>
          </a:bodyPr>
          <a:lstStyle/>
          <a:p>
            <a:pPr marR="0" lvl="0">
              <a:spcBef>
                <a:spcPts val="0"/>
              </a:spcBef>
              <a:spcAft>
                <a:spcPts val="0"/>
              </a:spcAft>
              <a:buSzPts val="1000"/>
              <a:tabLst>
                <a:tab pos="457200" algn="l"/>
              </a:tabLst>
            </a:pP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This work was made possible by the generous support of the American people through the United States Agency for International Development (USAID) and the U.S. President’s Emergency Plan for AIDS Relief (PEPFAR). The contents are the responsibility of the LINKAGES project and do not necessarily reflect the views of USAID, PEPFAR, or the United States Government. LINKAGES, a five-year cooperative agreement (AID-OAA-A-14-00045), is led by FHI 360 in partnership with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IntraHealth</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International, Pact, and the University of North Carolina at Chapel Hill. </a:t>
            </a:r>
            <a:endParaRPr lang="en-US" sz="1100" dirty="0">
              <a:solidFill>
                <a:schemeClr val="bg1"/>
              </a:solidFill>
              <a:latin typeface="Calibri" panose="020F0502020204030204" pitchFamily="34" charset="0"/>
              <a:ea typeface="Times New Roman" panose="02020603050405020304" pitchFamily="18" charset="0"/>
              <a:cs typeface="Cordia New" panose="020B0304020202020204" pitchFamily="34" charset="-34"/>
            </a:endParaRPr>
          </a:p>
        </p:txBody>
      </p:sp>
    </p:spTree>
    <p:extLst>
      <p:ext uri="{BB962C8B-B14F-4D97-AF65-F5344CB8AC3E}">
        <p14:creationId xmlns:p14="http://schemas.microsoft.com/office/powerpoint/2010/main" val="1149571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10969A-0DD1-4922-94A1-6920C9957622}"/>
              </a:ext>
            </a:extLst>
          </p:cNvPr>
          <p:cNvSpPr>
            <a:spLocks noGrp="1"/>
          </p:cNvSpPr>
          <p:nvPr>
            <p:ph type="title"/>
          </p:nvPr>
        </p:nvSpPr>
        <p:spPr>
          <a:xfrm>
            <a:off x="838200" y="365126"/>
            <a:ext cx="11353800" cy="915028"/>
          </a:xfrm>
        </p:spPr>
        <p:txBody>
          <a:bodyPr>
            <a:noAutofit/>
          </a:bodyPr>
          <a:lstStyle/>
          <a:p>
            <a:r>
              <a:rPr lang="en-US" sz="3600" dirty="0"/>
              <a:t>ART Initiation Hub Model at the TRC Anonymous Clinic</a:t>
            </a:r>
          </a:p>
        </p:txBody>
      </p:sp>
      <p:pic>
        <p:nvPicPr>
          <p:cNvPr id="4" name="Content Placeholder 4">
            <a:extLst>
              <a:ext uri="{FF2B5EF4-FFF2-40B4-BE49-F238E27FC236}">
                <a16:creationId xmlns="" xmlns:a16="http://schemas.microsoft.com/office/drawing/2014/main" id="{F350266A-C370-4FF8-9280-D7A35CAA41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2776" y="1415459"/>
            <a:ext cx="10260477" cy="4643935"/>
          </a:xfrm>
        </p:spPr>
      </p:pic>
    </p:spTree>
    <p:extLst>
      <p:ext uri="{BB962C8B-B14F-4D97-AF65-F5344CB8AC3E}">
        <p14:creationId xmlns:p14="http://schemas.microsoft.com/office/powerpoint/2010/main" val="4238122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 xmlns:a16="http://schemas.microsoft.com/office/drawing/2014/main" id="{460129F6-98B2-46C9-AF12-4F9ED00D534C}"/>
              </a:ext>
            </a:extLst>
          </p:cNvPr>
          <p:cNvCxnSpPr>
            <a:cxnSpLocks/>
          </p:cNvCxnSpPr>
          <p:nvPr/>
        </p:nvCxnSpPr>
        <p:spPr>
          <a:xfrm>
            <a:off x="3987892" y="3925352"/>
            <a:ext cx="8204108" cy="0"/>
          </a:xfrm>
          <a:prstGeom prst="line">
            <a:avLst/>
          </a:prstGeom>
          <a:ln w="38100">
            <a:solidFill>
              <a:srgbClr val="ED202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C2C63566-8F85-435E-9D92-CD3506753A08}"/>
              </a:ext>
            </a:extLst>
          </p:cNvPr>
          <p:cNvSpPr txBox="1"/>
          <p:nvPr/>
        </p:nvSpPr>
        <p:spPr>
          <a:xfrm>
            <a:off x="4220284" y="4055324"/>
            <a:ext cx="2215881" cy="646331"/>
          </a:xfrm>
          <a:prstGeom prst="rect">
            <a:avLst/>
          </a:prstGeom>
          <a:noFill/>
        </p:spPr>
        <p:txBody>
          <a:bodyPr wrap="square" rtlCol="0">
            <a:spAutoFit/>
          </a:bodyPr>
          <a:lstStyle/>
          <a:p>
            <a:r>
              <a:rPr lang="en-US" sz="1200" b="1" dirty="0">
                <a:latin typeface="+mj-lt"/>
              </a:rPr>
              <a:t>ACCEPTABILITY</a:t>
            </a:r>
          </a:p>
          <a:p>
            <a:r>
              <a:rPr lang="en-US" sz="1200" b="1" dirty="0">
                <a:latin typeface="+mj-lt"/>
              </a:rPr>
              <a:t>STRATIFIED BY POPULATIONS</a:t>
            </a:r>
          </a:p>
        </p:txBody>
      </p:sp>
      <p:sp>
        <p:nvSpPr>
          <p:cNvPr id="12" name="TextBox 11">
            <a:extLst>
              <a:ext uri="{FF2B5EF4-FFF2-40B4-BE49-F238E27FC236}">
                <a16:creationId xmlns="" xmlns:a16="http://schemas.microsoft.com/office/drawing/2014/main" id="{5BE5D4EB-18EA-4FF7-9E79-D74939DFB7A2}"/>
              </a:ext>
            </a:extLst>
          </p:cNvPr>
          <p:cNvSpPr txBox="1"/>
          <p:nvPr/>
        </p:nvSpPr>
        <p:spPr>
          <a:xfrm>
            <a:off x="4159662" y="1346607"/>
            <a:ext cx="2215881" cy="461665"/>
          </a:xfrm>
          <a:prstGeom prst="rect">
            <a:avLst/>
          </a:prstGeom>
          <a:noFill/>
        </p:spPr>
        <p:txBody>
          <a:bodyPr wrap="square" rtlCol="0">
            <a:spAutoFit/>
          </a:bodyPr>
          <a:lstStyle/>
          <a:p>
            <a:r>
              <a:rPr lang="en-US" sz="1200" b="1" dirty="0">
                <a:latin typeface="+mj-lt"/>
              </a:rPr>
              <a:t>HIGH LEVELS OF ART</a:t>
            </a:r>
          </a:p>
          <a:p>
            <a:r>
              <a:rPr lang="en-US" sz="1200" b="1" dirty="0">
                <a:latin typeface="+mj-lt"/>
              </a:rPr>
              <a:t>ACCEPTABILITY</a:t>
            </a:r>
          </a:p>
        </p:txBody>
      </p:sp>
      <p:pic>
        <p:nvPicPr>
          <p:cNvPr id="15" name="Picture 14">
            <a:extLst>
              <a:ext uri="{FF2B5EF4-FFF2-40B4-BE49-F238E27FC236}">
                <a16:creationId xmlns="" xmlns:a16="http://schemas.microsoft.com/office/drawing/2014/main" id="{3479AB0B-A029-43E9-A761-6835C28AC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7617"/>
            <a:ext cx="4125868" cy="5081808"/>
          </a:xfrm>
          <a:prstGeom prst="rect">
            <a:avLst/>
          </a:prstGeom>
        </p:spPr>
      </p:pic>
      <p:pic>
        <p:nvPicPr>
          <p:cNvPr id="16" name="Content Placeholder 4">
            <a:extLst>
              <a:ext uri="{FF2B5EF4-FFF2-40B4-BE49-F238E27FC236}">
                <a16:creationId xmlns="" xmlns:a16="http://schemas.microsoft.com/office/drawing/2014/main" id="{1713DA0B-A2C3-4AE1-A061-A002AC28D3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874"/>
          <a:stretch/>
        </p:blipFill>
        <p:spPr>
          <a:xfrm>
            <a:off x="5409347" y="4076912"/>
            <a:ext cx="6565841" cy="2230959"/>
          </a:xfrm>
          <a:prstGeom prst="rect">
            <a:avLst/>
          </a:prstGeom>
        </p:spPr>
      </p:pic>
      <p:pic>
        <p:nvPicPr>
          <p:cNvPr id="20" name="Content Placeholder 4">
            <a:extLst>
              <a:ext uri="{FF2B5EF4-FFF2-40B4-BE49-F238E27FC236}">
                <a16:creationId xmlns="" xmlns:a16="http://schemas.microsoft.com/office/drawing/2014/main" id="{49EAD7D8-A4F9-460D-A5E7-42BB386197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4462"/>
          <a:stretch/>
        </p:blipFill>
        <p:spPr>
          <a:xfrm>
            <a:off x="5409347" y="1832846"/>
            <a:ext cx="6565841" cy="1987105"/>
          </a:xfrm>
          <a:prstGeom prst="rect">
            <a:avLst/>
          </a:prstGeom>
        </p:spPr>
      </p:pic>
      <p:sp>
        <p:nvSpPr>
          <p:cNvPr id="9" name="TextBox 8">
            <a:extLst>
              <a:ext uri="{FF2B5EF4-FFF2-40B4-BE49-F238E27FC236}">
                <a16:creationId xmlns="" xmlns:a16="http://schemas.microsoft.com/office/drawing/2014/main" id="{DB9710BF-07EB-4E9B-9AE7-E953707B11E4}"/>
              </a:ext>
            </a:extLst>
          </p:cNvPr>
          <p:cNvSpPr txBox="1"/>
          <p:nvPr/>
        </p:nvSpPr>
        <p:spPr>
          <a:xfrm>
            <a:off x="8351520" y="6175319"/>
            <a:ext cx="3840480" cy="261610"/>
          </a:xfrm>
          <a:prstGeom prst="rect">
            <a:avLst/>
          </a:prstGeom>
          <a:noFill/>
        </p:spPr>
        <p:txBody>
          <a:bodyPr wrap="square" rtlCol="0">
            <a:spAutoFit/>
          </a:bodyPr>
          <a:lstStyle/>
          <a:p>
            <a:r>
              <a:rPr lang="en-US" sz="1100" i="1" dirty="0"/>
              <a:t>(TRC Anonymous Clinic,  Jul 2017 – April 2018, Unpublished)</a:t>
            </a:r>
          </a:p>
        </p:txBody>
      </p:sp>
      <p:sp>
        <p:nvSpPr>
          <p:cNvPr id="10" name="Title 1">
            <a:extLst>
              <a:ext uri="{FF2B5EF4-FFF2-40B4-BE49-F238E27FC236}">
                <a16:creationId xmlns="" xmlns:a16="http://schemas.microsoft.com/office/drawing/2014/main" id="{2C10969A-0DD1-4922-94A1-6920C9957622}"/>
              </a:ext>
            </a:extLst>
          </p:cNvPr>
          <p:cNvSpPr>
            <a:spLocks noGrp="1"/>
          </p:cNvSpPr>
          <p:nvPr>
            <p:ph type="title"/>
          </p:nvPr>
        </p:nvSpPr>
        <p:spPr>
          <a:xfrm>
            <a:off x="838200" y="365126"/>
            <a:ext cx="11353800" cy="915028"/>
          </a:xfrm>
        </p:spPr>
        <p:txBody>
          <a:bodyPr>
            <a:noAutofit/>
          </a:bodyPr>
          <a:lstStyle/>
          <a:p>
            <a:r>
              <a:rPr lang="en-US" sz="3600" dirty="0" smtClean="0"/>
              <a:t>Baseline Characteristics and Acceptability</a:t>
            </a:r>
            <a:endParaRPr lang="en-US" sz="3600" dirty="0"/>
          </a:p>
        </p:txBody>
      </p:sp>
    </p:spTree>
    <p:extLst>
      <p:ext uri="{BB962C8B-B14F-4D97-AF65-F5344CB8AC3E}">
        <p14:creationId xmlns:p14="http://schemas.microsoft.com/office/powerpoint/2010/main" val="2466754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41C875-7577-4BD7-9BE4-BEDF305C5EA3}"/>
              </a:ext>
            </a:extLst>
          </p:cNvPr>
          <p:cNvSpPr>
            <a:spLocks noGrp="1"/>
          </p:cNvSpPr>
          <p:nvPr>
            <p:ph type="title"/>
          </p:nvPr>
        </p:nvSpPr>
        <p:spPr/>
        <p:txBody>
          <a:bodyPr/>
          <a:lstStyle/>
          <a:p>
            <a:r>
              <a:rPr lang="en-US" dirty="0"/>
              <a:t>Clinical Characteristic: CD4 Level </a:t>
            </a:r>
          </a:p>
        </p:txBody>
      </p:sp>
      <p:pic>
        <p:nvPicPr>
          <p:cNvPr id="5" name="Content Placeholder 4">
            <a:extLst>
              <a:ext uri="{FF2B5EF4-FFF2-40B4-BE49-F238E27FC236}">
                <a16:creationId xmlns="" xmlns:a16="http://schemas.microsoft.com/office/drawing/2014/main" id="{C6FAB807-B96D-4F14-9B50-EF41246CC01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53533"/>
          <a:stretch/>
        </p:blipFill>
        <p:spPr>
          <a:xfrm>
            <a:off x="2620269" y="1406315"/>
            <a:ext cx="3840480" cy="4649042"/>
          </a:xfrm>
        </p:spPr>
      </p:pic>
      <p:sp>
        <p:nvSpPr>
          <p:cNvPr id="6" name="TextBox 5">
            <a:extLst>
              <a:ext uri="{FF2B5EF4-FFF2-40B4-BE49-F238E27FC236}">
                <a16:creationId xmlns="" xmlns:a16="http://schemas.microsoft.com/office/drawing/2014/main" id="{FB64765D-4D43-46C6-B108-5F10913DD603}"/>
              </a:ext>
            </a:extLst>
          </p:cNvPr>
          <p:cNvSpPr txBox="1"/>
          <p:nvPr/>
        </p:nvSpPr>
        <p:spPr>
          <a:xfrm>
            <a:off x="8654750" y="6193434"/>
            <a:ext cx="3840480" cy="261610"/>
          </a:xfrm>
          <a:prstGeom prst="rect">
            <a:avLst/>
          </a:prstGeom>
          <a:noFill/>
        </p:spPr>
        <p:txBody>
          <a:bodyPr wrap="square" rtlCol="0">
            <a:spAutoFit/>
          </a:bodyPr>
          <a:lstStyle/>
          <a:p>
            <a:r>
              <a:rPr lang="en-US" sz="1100" i="1" dirty="0"/>
              <a:t>(TRC Anonymous Clinic,  Jul 2017 – April 2018, Unpublished)</a:t>
            </a:r>
          </a:p>
        </p:txBody>
      </p:sp>
      <p:pic>
        <p:nvPicPr>
          <p:cNvPr id="7" name="Content Placeholder 4">
            <a:extLst>
              <a:ext uri="{FF2B5EF4-FFF2-40B4-BE49-F238E27FC236}">
                <a16:creationId xmlns="" xmlns:a16="http://schemas.microsoft.com/office/drawing/2014/main" id="{5921EDC2-EB1F-4B8D-A2F5-14D006717A16}"/>
              </a:ext>
            </a:extLst>
          </p:cNvPr>
          <p:cNvPicPr>
            <a:picLocks noChangeAspect="1"/>
          </p:cNvPicPr>
          <p:nvPr/>
        </p:nvPicPr>
        <p:blipFill rotWithShape="1">
          <a:blip r:embed="rId3">
            <a:extLst>
              <a:ext uri="{28A0092B-C50C-407E-A947-70E740481C1C}">
                <a14:useLocalDpi xmlns:a14="http://schemas.microsoft.com/office/drawing/2010/main" val="0"/>
              </a:ext>
            </a:extLst>
          </a:blip>
          <a:srcRect l="54839" r="7813"/>
          <a:stretch/>
        </p:blipFill>
        <p:spPr>
          <a:xfrm>
            <a:off x="7282196" y="1280154"/>
            <a:ext cx="3528942" cy="5315071"/>
          </a:xfrm>
          <a:prstGeom prst="rect">
            <a:avLst/>
          </a:prstGeom>
        </p:spPr>
      </p:pic>
    </p:spTree>
    <p:extLst>
      <p:ext uri="{BB962C8B-B14F-4D97-AF65-F5344CB8AC3E}">
        <p14:creationId xmlns:p14="http://schemas.microsoft.com/office/powerpoint/2010/main" val="1053793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17DD35-18D6-4C18-93FA-24E62D6E2322}"/>
              </a:ext>
            </a:extLst>
          </p:cNvPr>
          <p:cNvSpPr>
            <a:spLocks noGrp="1"/>
          </p:cNvSpPr>
          <p:nvPr>
            <p:ph type="title"/>
          </p:nvPr>
        </p:nvSpPr>
        <p:spPr/>
        <p:txBody>
          <a:bodyPr/>
          <a:lstStyle/>
          <a:p>
            <a:r>
              <a:rPr lang="en-US" dirty="0"/>
              <a:t>ART Initiation Time Periods</a:t>
            </a:r>
          </a:p>
        </p:txBody>
      </p:sp>
      <p:pic>
        <p:nvPicPr>
          <p:cNvPr id="5" name="Content Placeholder 4">
            <a:extLst>
              <a:ext uri="{FF2B5EF4-FFF2-40B4-BE49-F238E27FC236}">
                <a16:creationId xmlns="" xmlns:a16="http://schemas.microsoft.com/office/drawing/2014/main" id="{27562B79-34F4-4E02-A65E-E7CFD02D2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9839" y="1145712"/>
            <a:ext cx="8836685" cy="5131142"/>
          </a:xfrm>
        </p:spPr>
      </p:pic>
      <p:sp>
        <p:nvSpPr>
          <p:cNvPr id="6" name="TextBox 5">
            <a:extLst>
              <a:ext uri="{FF2B5EF4-FFF2-40B4-BE49-F238E27FC236}">
                <a16:creationId xmlns="" xmlns:a16="http://schemas.microsoft.com/office/drawing/2014/main" id="{E3D22954-85D8-44AB-A412-274761C689D6}"/>
              </a:ext>
            </a:extLst>
          </p:cNvPr>
          <p:cNvSpPr txBox="1"/>
          <p:nvPr/>
        </p:nvSpPr>
        <p:spPr>
          <a:xfrm>
            <a:off x="8017683" y="6146049"/>
            <a:ext cx="3840480" cy="261610"/>
          </a:xfrm>
          <a:prstGeom prst="rect">
            <a:avLst/>
          </a:prstGeom>
          <a:noFill/>
        </p:spPr>
        <p:txBody>
          <a:bodyPr wrap="square" rtlCol="0">
            <a:spAutoFit/>
          </a:bodyPr>
          <a:lstStyle/>
          <a:p>
            <a:r>
              <a:rPr lang="en-US" sz="1100" i="1" dirty="0"/>
              <a:t>(TRC Anonymous Clinic,  Jul 2017 – April 2018, Unpublished)</a:t>
            </a:r>
          </a:p>
        </p:txBody>
      </p:sp>
    </p:spTree>
    <p:extLst>
      <p:ext uri="{BB962C8B-B14F-4D97-AF65-F5344CB8AC3E}">
        <p14:creationId xmlns:p14="http://schemas.microsoft.com/office/powerpoint/2010/main" val="1470101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4CCB4D-2FAC-4292-8E29-118328EBB0F2}"/>
              </a:ext>
            </a:extLst>
          </p:cNvPr>
          <p:cNvSpPr>
            <a:spLocks noGrp="1"/>
          </p:cNvSpPr>
          <p:nvPr>
            <p:ph type="title"/>
          </p:nvPr>
        </p:nvSpPr>
        <p:spPr/>
        <p:txBody>
          <a:bodyPr/>
          <a:lstStyle/>
          <a:p>
            <a:r>
              <a:rPr lang="en-US" dirty="0"/>
              <a:t>ART </a:t>
            </a:r>
            <a:r>
              <a:rPr lang="en-US" dirty="0" smtClean="0"/>
              <a:t>Uptake After HIV Diagnosis</a:t>
            </a:r>
            <a:endParaRPr lang="en-US" dirty="0"/>
          </a:p>
        </p:txBody>
      </p:sp>
      <p:sp>
        <p:nvSpPr>
          <p:cNvPr id="3" name="Content Placeholder 2">
            <a:extLst>
              <a:ext uri="{FF2B5EF4-FFF2-40B4-BE49-F238E27FC236}">
                <a16:creationId xmlns="" xmlns:a16="http://schemas.microsoft.com/office/drawing/2014/main" id="{CF5697F3-B8C1-4A9C-9E08-7AC09BF82E4B}"/>
              </a:ext>
            </a:extLst>
          </p:cNvPr>
          <p:cNvSpPr>
            <a:spLocks noGrp="1"/>
          </p:cNvSpPr>
          <p:nvPr>
            <p:ph idx="1"/>
          </p:nvPr>
        </p:nvSpPr>
        <p:spPr>
          <a:xfrm>
            <a:off x="7057551" y="1825625"/>
            <a:ext cx="4296248" cy="4351338"/>
          </a:xfrm>
        </p:spPr>
        <p:txBody>
          <a:bodyPr>
            <a:normAutofit/>
          </a:bodyPr>
          <a:lstStyle/>
          <a:p>
            <a:r>
              <a:rPr lang="en-US" sz="2400" dirty="0"/>
              <a:t>PLHIV initiating </a:t>
            </a:r>
            <a:r>
              <a:rPr lang="en-US" sz="2400" b="1" dirty="0"/>
              <a:t>Same-Day ART were 3.9 times more likely to start ART</a:t>
            </a:r>
            <a:r>
              <a:rPr lang="en-US" sz="2400" dirty="0"/>
              <a:t> when compared to standard of care arm (HR: 3.9; 95%CI: 3.7-4.2; p&lt;0.001).</a:t>
            </a:r>
          </a:p>
          <a:p>
            <a:endParaRPr lang="en-US" sz="2400" dirty="0"/>
          </a:p>
        </p:txBody>
      </p:sp>
      <p:pic>
        <p:nvPicPr>
          <p:cNvPr id="4" name="Picture 3">
            <a:extLst>
              <a:ext uri="{FF2B5EF4-FFF2-40B4-BE49-F238E27FC236}">
                <a16:creationId xmlns="" xmlns:a16="http://schemas.microsoft.com/office/drawing/2014/main" id="{152B9C15-F761-48F0-B0E5-25B8420CB79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75" y="1326251"/>
            <a:ext cx="6082528" cy="4451421"/>
          </a:xfrm>
          <a:prstGeom prst="rect">
            <a:avLst/>
          </a:prstGeom>
          <a:noFill/>
          <a:ln>
            <a:noFill/>
          </a:ln>
        </p:spPr>
      </p:pic>
      <p:sp>
        <p:nvSpPr>
          <p:cNvPr id="5" name="TextBox 4">
            <a:extLst>
              <a:ext uri="{FF2B5EF4-FFF2-40B4-BE49-F238E27FC236}">
                <a16:creationId xmlns="" xmlns:a16="http://schemas.microsoft.com/office/drawing/2014/main" id="{31392BA0-6604-4514-AAF3-2C81DB85EB8F}"/>
              </a:ext>
            </a:extLst>
          </p:cNvPr>
          <p:cNvSpPr txBox="1"/>
          <p:nvPr/>
        </p:nvSpPr>
        <p:spPr>
          <a:xfrm>
            <a:off x="8554017" y="6176963"/>
            <a:ext cx="3840480" cy="261610"/>
          </a:xfrm>
          <a:prstGeom prst="rect">
            <a:avLst/>
          </a:prstGeom>
          <a:noFill/>
        </p:spPr>
        <p:txBody>
          <a:bodyPr wrap="square" rtlCol="0">
            <a:spAutoFit/>
          </a:bodyPr>
          <a:lstStyle/>
          <a:p>
            <a:r>
              <a:rPr lang="en-US" sz="1100" i="1" dirty="0"/>
              <a:t>(TRC Anonymous Clinic,  Jul 2017 – April 2018, Unpublished)</a:t>
            </a:r>
          </a:p>
        </p:txBody>
      </p:sp>
    </p:spTree>
    <p:extLst>
      <p:ext uri="{BB962C8B-B14F-4D97-AF65-F5344CB8AC3E}">
        <p14:creationId xmlns:p14="http://schemas.microsoft.com/office/powerpoint/2010/main" val="1051734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D38F06-21ED-4A5F-AB0D-30E63C914827}"/>
              </a:ext>
            </a:extLst>
          </p:cNvPr>
          <p:cNvSpPr>
            <a:spLocks noGrp="1"/>
          </p:cNvSpPr>
          <p:nvPr>
            <p:ph type="title"/>
          </p:nvPr>
        </p:nvSpPr>
        <p:spPr/>
        <p:txBody>
          <a:bodyPr/>
          <a:lstStyle/>
          <a:p>
            <a:r>
              <a:rPr lang="en-US" dirty="0"/>
              <a:t>Retention-in-Care After ART Initiation</a:t>
            </a:r>
          </a:p>
        </p:txBody>
      </p:sp>
      <p:pic>
        <p:nvPicPr>
          <p:cNvPr id="5" name="Content Placeholder 4">
            <a:extLst>
              <a:ext uri="{FF2B5EF4-FFF2-40B4-BE49-F238E27FC236}">
                <a16:creationId xmlns="" xmlns:a16="http://schemas.microsoft.com/office/drawing/2014/main" id="{1507F39D-5A48-4533-9583-22BD3B8886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025" y="1071186"/>
            <a:ext cx="8908868" cy="4876572"/>
          </a:xfrm>
        </p:spPr>
      </p:pic>
      <p:sp>
        <p:nvSpPr>
          <p:cNvPr id="7" name="TextBox 6">
            <a:extLst>
              <a:ext uri="{FF2B5EF4-FFF2-40B4-BE49-F238E27FC236}">
                <a16:creationId xmlns="" xmlns:a16="http://schemas.microsoft.com/office/drawing/2014/main" id="{B9C86B43-B216-0447-A8AE-D9F7DAF50E08}"/>
              </a:ext>
            </a:extLst>
          </p:cNvPr>
          <p:cNvSpPr txBox="1"/>
          <p:nvPr/>
        </p:nvSpPr>
        <p:spPr>
          <a:xfrm>
            <a:off x="9399456" y="5228287"/>
            <a:ext cx="2406913" cy="461665"/>
          </a:xfrm>
          <a:prstGeom prst="rect">
            <a:avLst/>
          </a:prstGeom>
          <a:noFill/>
        </p:spPr>
        <p:txBody>
          <a:bodyPr wrap="square" rtlCol="0">
            <a:spAutoFit/>
          </a:bodyPr>
          <a:lstStyle/>
          <a:p>
            <a:r>
              <a:rPr lang="en-US" sz="1200" dirty="0"/>
              <a:t>*Assessed among those who reached 75 days after ART initiation</a:t>
            </a:r>
          </a:p>
        </p:txBody>
      </p:sp>
      <p:sp>
        <p:nvSpPr>
          <p:cNvPr id="8" name="Content Placeholder 2">
            <a:extLst>
              <a:ext uri="{FF2B5EF4-FFF2-40B4-BE49-F238E27FC236}">
                <a16:creationId xmlns="" xmlns:a16="http://schemas.microsoft.com/office/drawing/2014/main" id="{65E3CF88-3E4F-3747-A981-A65048D56D49}"/>
              </a:ext>
            </a:extLst>
          </p:cNvPr>
          <p:cNvSpPr txBox="1">
            <a:spLocks/>
          </p:cNvSpPr>
          <p:nvPr/>
        </p:nvSpPr>
        <p:spPr>
          <a:xfrm>
            <a:off x="9259942" y="1736180"/>
            <a:ext cx="2658243" cy="37180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D202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19191"/>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dirty="0"/>
              <a:t>89.64% were successfully referred to long-term ART site*</a:t>
            </a:r>
          </a:p>
          <a:p>
            <a:pPr marL="742950" lvl="1" indent="-285750">
              <a:buFont typeface="Arial" panose="020B0604020202020204" pitchFamily="34" charset="0"/>
              <a:buChar char="•"/>
            </a:pPr>
            <a:r>
              <a:rPr lang="en-US" sz="1400" dirty="0"/>
              <a:t>Median (days) IQR: 56 (38-70)</a:t>
            </a:r>
          </a:p>
          <a:p>
            <a:pPr marL="285750" indent="-285750"/>
            <a:r>
              <a:rPr lang="en-US" sz="2000" dirty="0"/>
              <a:t>Among those who were not referred, 4 stopped ART (2 by physician due to ART-related side effect)</a:t>
            </a:r>
          </a:p>
          <a:p>
            <a:endParaRPr lang="en-US" sz="2400" dirty="0"/>
          </a:p>
        </p:txBody>
      </p:sp>
      <p:sp>
        <p:nvSpPr>
          <p:cNvPr id="9" name="TextBox 8">
            <a:extLst>
              <a:ext uri="{FF2B5EF4-FFF2-40B4-BE49-F238E27FC236}">
                <a16:creationId xmlns="" xmlns:a16="http://schemas.microsoft.com/office/drawing/2014/main" id="{7EF3222F-6EF5-453C-8901-B796CB50BEA3}"/>
              </a:ext>
            </a:extLst>
          </p:cNvPr>
          <p:cNvSpPr txBox="1"/>
          <p:nvPr/>
        </p:nvSpPr>
        <p:spPr>
          <a:xfrm>
            <a:off x="7864847" y="6142174"/>
            <a:ext cx="3840480" cy="261610"/>
          </a:xfrm>
          <a:prstGeom prst="rect">
            <a:avLst/>
          </a:prstGeom>
          <a:noFill/>
        </p:spPr>
        <p:txBody>
          <a:bodyPr wrap="square" rtlCol="0">
            <a:spAutoFit/>
          </a:bodyPr>
          <a:lstStyle/>
          <a:p>
            <a:r>
              <a:rPr lang="en-US" sz="1100" i="1" dirty="0"/>
              <a:t>(TRC Anonymous Clinic,  Jul 2017 – April 2018, Unpublished)</a:t>
            </a:r>
          </a:p>
        </p:txBody>
      </p:sp>
    </p:spTree>
    <p:extLst>
      <p:ext uri="{BB962C8B-B14F-4D97-AF65-F5344CB8AC3E}">
        <p14:creationId xmlns:p14="http://schemas.microsoft.com/office/powerpoint/2010/main" val="4012695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DE08EB-A009-44D2-B809-8AD1114AAA5C}"/>
              </a:ext>
            </a:extLst>
          </p:cNvPr>
          <p:cNvSpPr>
            <a:spLocks noGrp="1"/>
          </p:cNvSpPr>
          <p:nvPr>
            <p:ph type="title"/>
          </p:nvPr>
        </p:nvSpPr>
        <p:spPr/>
        <p:txBody>
          <a:bodyPr/>
          <a:lstStyle/>
          <a:p>
            <a:r>
              <a:rPr lang="en-US" dirty="0"/>
              <a:t>Viral Load Suppression</a:t>
            </a:r>
          </a:p>
        </p:txBody>
      </p:sp>
      <p:pic>
        <p:nvPicPr>
          <p:cNvPr id="4" name="Picture 3">
            <a:extLst>
              <a:ext uri="{FF2B5EF4-FFF2-40B4-BE49-F238E27FC236}">
                <a16:creationId xmlns="" xmlns:a16="http://schemas.microsoft.com/office/drawing/2014/main" id="{FFAF333A-4137-4974-AD30-D2B1A397130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56" y="1280153"/>
            <a:ext cx="6475221" cy="4738811"/>
          </a:xfrm>
          <a:prstGeom prst="rect">
            <a:avLst/>
          </a:prstGeom>
          <a:noFill/>
          <a:ln>
            <a:noFill/>
          </a:ln>
        </p:spPr>
      </p:pic>
      <p:sp>
        <p:nvSpPr>
          <p:cNvPr id="5" name="Content Placeholder 2">
            <a:extLst>
              <a:ext uri="{FF2B5EF4-FFF2-40B4-BE49-F238E27FC236}">
                <a16:creationId xmlns="" xmlns:a16="http://schemas.microsoft.com/office/drawing/2014/main" id="{445135DD-DBB2-4AE0-AE77-FAF2BF5C34E0}"/>
              </a:ext>
            </a:extLst>
          </p:cNvPr>
          <p:cNvSpPr>
            <a:spLocks noGrp="1"/>
          </p:cNvSpPr>
          <p:nvPr>
            <p:ph idx="1"/>
          </p:nvPr>
        </p:nvSpPr>
        <p:spPr>
          <a:xfrm>
            <a:off x="7057551" y="1825625"/>
            <a:ext cx="4296248" cy="4351338"/>
          </a:xfrm>
        </p:spPr>
        <p:txBody>
          <a:bodyPr>
            <a:normAutofit/>
          </a:bodyPr>
          <a:lstStyle/>
          <a:p>
            <a:pPr marL="285750" indent="-285750"/>
            <a:r>
              <a:rPr lang="en-US" sz="2400" dirty="0"/>
              <a:t>93.9% of clients who received VL testing were virally suppressed </a:t>
            </a:r>
          </a:p>
          <a:p>
            <a:pPr marL="285750" indent="-285750"/>
            <a:r>
              <a:rPr lang="en-US" sz="2400" dirty="0"/>
              <a:t>Median (days) IQR: 162.5 (130-188)</a:t>
            </a:r>
          </a:p>
          <a:p>
            <a:pPr marL="342900" indent="-342900"/>
            <a:r>
              <a:rPr lang="en-US" sz="2400" dirty="0"/>
              <a:t>PLHIV initiating Same-Day ART were </a:t>
            </a:r>
            <a:r>
              <a:rPr lang="en-US" sz="2400" b="1" dirty="0"/>
              <a:t>2.2 times more likely to be virally suppressed </a:t>
            </a:r>
            <a:r>
              <a:rPr lang="en-US" sz="2400" dirty="0"/>
              <a:t>when compared to standard of care arm</a:t>
            </a:r>
            <a:r>
              <a:rPr lang="en-US" sz="2400" b="1" dirty="0"/>
              <a:t> </a:t>
            </a:r>
            <a:r>
              <a:rPr lang="en-US" sz="2400" dirty="0"/>
              <a:t>(HR: 2.2; 95%CI: 1.9-2.6; p&lt;0.001).</a:t>
            </a:r>
          </a:p>
          <a:p>
            <a:endParaRPr lang="en-US" sz="2400" dirty="0"/>
          </a:p>
        </p:txBody>
      </p:sp>
      <p:sp>
        <p:nvSpPr>
          <p:cNvPr id="7" name="TextBox 6">
            <a:extLst>
              <a:ext uri="{FF2B5EF4-FFF2-40B4-BE49-F238E27FC236}">
                <a16:creationId xmlns="" xmlns:a16="http://schemas.microsoft.com/office/drawing/2014/main" id="{78CE502D-27FC-48CF-A6B7-0169C35955FA}"/>
              </a:ext>
            </a:extLst>
          </p:cNvPr>
          <p:cNvSpPr txBox="1"/>
          <p:nvPr/>
        </p:nvSpPr>
        <p:spPr>
          <a:xfrm>
            <a:off x="8017683" y="6146049"/>
            <a:ext cx="3840480" cy="261610"/>
          </a:xfrm>
          <a:prstGeom prst="rect">
            <a:avLst/>
          </a:prstGeom>
          <a:noFill/>
        </p:spPr>
        <p:txBody>
          <a:bodyPr wrap="square" rtlCol="0">
            <a:spAutoFit/>
          </a:bodyPr>
          <a:lstStyle/>
          <a:p>
            <a:r>
              <a:rPr lang="en-US" sz="1100" i="1" dirty="0"/>
              <a:t>(TRC Anonymous Clinic,  Jul 2017 – April 2018, Unpublished)</a:t>
            </a:r>
          </a:p>
        </p:txBody>
      </p:sp>
    </p:spTree>
    <p:extLst>
      <p:ext uri="{BB962C8B-B14F-4D97-AF65-F5344CB8AC3E}">
        <p14:creationId xmlns:p14="http://schemas.microsoft.com/office/powerpoint/2010/main" val="239211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A56E15-492F-4335-A9E2-7CD00F790043}"/>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 xmlns:a16="http://schemas.microsoft.com/office/drawing/2014/main" id="{C16B7775-1189-4A3D-8936-D4C08EF171FC}"/>
              </a:ext>
            </a:extLst>
          </p:cNvPr>
          <p:cNvSpPr>
            <a:spLocks noGrp="1"/>
          </p:cNvSpPr>
          <p:nvPr>
            <p:ph idx="1"/>
          </p:nvPr>
        </p:nvSpPr>
        <p:spPr/>
        <p:txBody>
          <a:bodyPr/>
          <a:lstStyle/>
          <a:p>
            <a:r>
              <a:rPr lang="en-US" dirty="0"/>
              <a:t>Labor intensive </a:t>
            </a:r>
          </a:p>
          <a:p>
            <a:r>
              <a:rPr lang="en-US" dirty="0"/>
              <a:t>Essential baseline laboratories may not be available in some settings (e.g. Gene </a:t>
            </a:r>
            <a:r>
              <a:rPr lang="en-US" dirty="0" err="1"/>
              <a:t>Xpert</a:t>
            </a:r>
            <a:r>
              <a:rPr lang="en-US" dirty="0"/>
              <a:t> MTB/RIF, same-day CD4 result, </a:t>
            </a:r>
            <a:r>
              <a:rPr lang="en-US" dirty="0" err="1"/>
              <a:t>Cryotococcal</a:t>
            </a:r>
            <a:r>
              <a:rPr lang="en-US" dirty="0"/>
              <a:t> antigen test, etc.) </a:t>
            </a:r>
          </a:p>
          <a:p>
            <a:r>
              <a:rPr lang="en-US" dirty="0"/>
              <a:t>Concerns from healthcare professionals</a:t>
            </a:r>
          </a:p>
          <a:p>
            <a:pPr lvl="1"/>
            <a:r>
              <a:rPr lang="en-US" dirty="0"/>
              <a:t>Client readiness</a:t>
            </a:r>
          </a:p>
          <a:p>
            <a:pPr lvl="1"/>
            <a:r>
              <a:rPr lang="en-US" dirty="0"/>
              <a:t>Clinical safety </a:t>
            </a:r>
          </a:p>
          <a:p>
            <a:r>
              <a:rPr lang="en-US" dirty="0"/>
              <a:t>Long-term data depends on referred ART sites</a:t>
            </a:r>
            <a:br>
              <a:rPr lang="en-US" dirty="0"/>
            </a:br>
            <a:endParaRPr lang="en-US" dirty="0"/>
          </a:p>
          <a:p>
            <a:pPr marL="0" indent="0">
              <a:buNone/>
            </a:pPr>
            <a:endParaRPr lang="en-US" dirty="0"/>
          </a:p>
        </p:txBody>
      </p:sp>
    </p:spTree>
    <p:extLst>
      <p:ext uri="{BB962C8B-B14F-4D97-AF65-F5344CB8AC3E}">
        <p14:creationId xmlns:p14="http://schemas.microsoft.com/office/powerpoint/2010/main" val="154991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915407-7B87-4B73-B342-9A65C583E591}"/>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 xmlns:a16="http://schemas.microsoft.com/office/drawing/2014/main" id="{43D06D48-503C-4450-8235-8783A0774551}"/>
              </a:ext>
            </a:extLst>
          </p:cNvPr>
          <p:cNvSpPr>
            <a:spLocks noGrp="1"/>
          </p:cNvSpPr>
          <p:nvPr>
            <p:ph idx="1"/>
          </p:nvPr>
        </p:nvSpPr>
        <p:spPr/>
        <p:txBody>
          <a:bodyPr>
            <a:normAutofit/>
          </a:bodyPr>
          <a:lstStyle/>
          <a:p>
            <a:r>
              <a:rPr lang="en-US" dirty="0"/>
              <a:t>Scaling up to other provinces in Thailand</a:t>
            </a:r>
          </a:p>
          <a:p>
            <a:r>
              <a:rPr lang="en-US" dirty="0"/>
              <a:t>Need health systems that support an increase in number of PLHIV on ART (e.g. Key Population-led Differentiated Service Delivery)</a:t>
            </a:r>
          </a:p>
          <a:p>
            <a:r>
              <a:rPr lang="en-US" dirty="0"/>
              <a:t>More data on:</a:t>
            </a:r>
          </a:p>
          <a:p>
            <a:pPr lvl="1"/>
            <a:r>
              <a:rPr lang="en-US" dirty="0"/>
              <a:t>Long-term health implications of Same-Day ART</a:t>
            </a:r>
          </a:p>
          <a:p>
            <a:pPr lvl="1"/>
            <a:r>
              <a:rPr lang="en-US" dirty="0"/>
              <a:t>Qualitative assessment (quality of life, patient’s readiness, provider’s readiness, etc.)</a:t>
            </a:r>
          </a:p>
          <a:p>
            <a:pPr lvl="1"/>
            <a:r>
              <a:rPr lang="en-US" dirty="0"/>
              <a:t>Cost-effectiveness</a:t>
            </a:r>
          </a:p>
        </p:txBody>
      </p:sp>
    </p:spTree>
    <p:extLst>
      <p:ext uri="{BB962C8B-B14F-4D97-AF65-F5344CB8AC3E}">
        <p14:creationId xmlns:p14="http://schemas.microsoft.com/office/powerpoint/2010/main" val="319018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BE8118-187F-46AA-9A7A-7E32EC52822C}"/>
              </a:ext>
            </a:extLst>
          </p:cNvPr>
          <p:cNvSpPr>
            <a:spLocks noGrp="1"/>
          </p:cNvSpPr>
          <p:nvPr>
            <p:ph type="title"/>
          </p:nvPr>
        </p:nvSpPr>
        <p:spPr/>
        <p:txBody>
          <a:bodyPr/>
          <a:lstStyle/>
          <a:p>
            <a:r>
              <a:rPr lang="en-US" dirty="0"/>
              <a:t>Acknowledgements</a:t>
            </a:r>
          </a:p>
        </p:txBody>
      </p:sp>
      <p:sp>
        <p:nvSpPr>
          <p:cNvPr id="4" name="Content Placeholder 2">
            <a:extLst>
              <a:ext uri="{FF2B5EF4-FFF2-40B4-BE49-F238E27FC236}">
                <a16:creationId xmlns="" xmlns:a16="http://schemas.microsoft.com/office/drawing/2014/main" id="{2366F09B-59E9-4DE8-8781-E649EFDFC1C6}"/>
              </a:ext>
            </a:extLst>
          </p:cNvPr>
          <p:cNvSpPr>
            <a:spLocks noGrp="1"/>
          </p:cNvSpPr>
          <p:nvPr>
            <p:ph idx="1"/>
          </p:nvPr>
        </p:nvSpPr>
        <p:spPr>
          <a:xfrm>
            <a:off x="628650" y="1477108"/>
            <a:ext cx="4438440" cy="4929103"/>
          </a:xfrm>
        </p:spPr>
        <p:txBody>
          <a:bodyPr>
            <a:normAutofit lnSpcReduction="10000"/>
          </a:bodyPr>
          <a:lstStyle/>
          <a:p>
            <a:r>
              <a:rPr lang="en-US" sz="1800" b="1" dirty="0">
                <a:latin typeface="+mj-lt"/>
              </a:rPr>
              <a:t>Persons Living with HIV</a:t>
            </a:r>
          </a:p>
          <a:p>
            <a:r>
              <a:rPr lang="en-US" sz="1800" b="1" dirty="0">
                <a:latin typeface="+mj-lt"/>
              </a:rPr>
              <a:t>Thai Red Cross AIDS Research Centre</a:t>
            </a:r>
          </a:p>
          <a:p>
            <a:pPr lvl="1">
              <a:buFont typeface="Wingdings" panose="05000000000000000000" pitchFamily="2" charset="2"/>
              <a:buChar char="§"/>
            </a:pPr>
            <a:r>
              <a:rPr lang="en-US" sz="1400" dirty="0" err="1">
                <a:latin typeface="+mj-lt"/>
              </a:rPr>
              <a:t>Praphan</a:t>
            </a:r>
            <a:r>
              <a:rPr lang="en-US" sz="1400" dirty="0">
                <a:latin typeface="+mj-lt"/>
              </a:rPr>
              <a:t> </a:t>
            </a:r>
            <a:r>
              <a:rPr lang="en-US" sz="1400" dirty="0" err="1">
                <a:latin typeface="+mj-lt"/>
              </a:rPr>
              <a:t>Phanuphak</a:t>
            </a:r>
            <a:endParaRPr lang="en-US" sz="1400" dirty="0">
              <a:latin typeface="+mj-lt"/>
            </a:endParaRPr>
          </a:p>
          <a:p>
            <a:pPr lvl="1">
              <a:buFont typeface="Wingdings" panose="05000000000000000000" pitchFamily="2" charset="2"/>
              <a:buChar char="§"/>
            </a:pPr>
            <a:r>
              <a:rPr lang="en-US" sz="1400" dirty="0" err="1">
                <a:latin typeface="+mj-lt"/>
              </a:rPr>
              <a:t>Nittaya</a:t>
            </a:r>
            <a:r>
              <a:rPr lang="en-US" sz="1400" dirty="0">
                <a:latin typeface="+mj-lt"/>
              </a:rPr>
              <a:t> </a:t>
            </a:r>
            <a:r>
              <a:rPr lang="en-US" sz="1400" dirty="0" err="1">
                <a:latin typeface="+mj-lt"/>
              </a:rPr>
              <a:t>Phanuphak</a:t>
            </a:r>
            <a:endParaRPr lang="en-US" sz="1400" dirty="0">
              <a:latin typeface="+mj-lt"/>
            </a:endParaRPr>
          </a:p>
          <a:p>
            <a:pPr lvl="1">
              <a:buFont typeface="Wingdings" panose="05000000000000000000" pitchFamily="2" charset="2"/>
              <a:buChar char="§"/>
            </a:pPr>
            <a:r>
              <a:rPr lang="en-US" sz="1400" dirty="0" err="1">
                <a:latin typeface="+mj-lt"/>
              </a:rPr>
              <a:t>Nipat</a:t>
            </a:r>
            <a:r>
              <a:rPr lang="en-US" sz="1400" dirty="0">
                <a:latin typeface="+mj-lt"/>
              </a:rPr>
              <a:t> </a:t>
            </a:r>
            <a:r>
              <a:rPr lang="en-US" sz="1400" dirty="0" err="1">
                <a:latin typeface="+mj-lt"/>
              </a:rPr>
              <a:t>Teeratakulpisarn</a:t>
            </a:r>
            <a:endParaRPr lang="en-US" sz="1400" dirty="0">
              <a:latin typeface="+mj-lt"/>
            </a:endParaRPr>
          </a:p>
          <a:p>
            <a:pPr lvl="1">
              <a:buFont typeface="Wingdings" panose="05000000000000000000" pitchFamily="2" charset="2"/>
              <a:buChar char="§"/>
            </a:pPr>
            <a:r>
              <a:rPr lang="en-US" sz="1400" dirty="0" err="1">
                <a:latin typeface="+mj-lt"/>
              </a:rPr>
              <a:t>Pongsakorn</a:t>
            </a:r>
            <a:r>
              <a:rPr lang="en-US" sz="1400" dirty="0">
                <a:latin typeface="+mj-lt"/>
              </a:rPr>
              <a:t> </a:t>
            </a:r>
            <a:r>
              <a:rPr lang="en-US" sz="1400" dirty="0" err="1">
                <a:latin typeface="+mj-lt"/>
              </a:rPr>
              <a:t>Surapuchong</a:t>
            </a:r>
            <a:endParaRPr lang="en-US" sz="1400" dirty="0">
              <a:latin typeface="+mj-lt"/>
            </a:endParaRPr>
          </a:p>
          <a:p>
            <a:pPr lvl="1">
              <a:buFont typeface="Wingdings" panose="05000000000000000000" pitchFamily="2" charset="2"/>
              <a:buChar char="§"/>
            </a:pPr>
            <a:r>
              <a:rPr lang="en-US" sz="1400" dirty="0" err="1">
                <a:latin typeface="+mj-lt"/>
              </a:rPr>
              <a:t>Somsong</a:t>
            </a:r>
            <a:r>
              <a:rPr lang="en-US" sz="1400" dirty="0">
                <a:latin typeface="+mj-lt"/>
              </a:rPr>
              <a:t> </a:t>
            </a:r>
            <a:r>
              <a:rPr lang="en-US" sz="1400" dirty="0" err="1">
                <a:latin typeface="+mj-lt"/>
              </a:rPr>
              <a:t>Teeratakulpisarn</a:t>
            </a:r>
            <a:endParaRPr lang="en-US" sz="1400" dirty="0">
              <a:latin typeface="+mj-lt"/>
            </a:endParaRPr>
          </a:p>
          <a:p>
            <a:pPr lvl="1">
              <a:buFont typeface="Wingdings" panose="05000000000000000000" pitchFamily="2" charset="2"/>
              <a:buChar char="§"/>
            </a:pPr>
            <a:r>
              <a:rPr lang="en-US" sz="1400" dirty="0" err="1">
                <a:latin typeface="+mj-lt"/>
              </a:rPr>
              <a:t>Pintip</a:t>
            </a:r>
            <a:r>
              <a:rPr lang="en-US" sz="1400" dirty="0">
                <a:latin typeface="+mj-lt"/>
              </a:rPr>
              <a:t> </a:t>
            </a:r>
            <a:r>
              <a:rPr lang="en-US" sz="1400" dirty="0" err="1">
                <a:latin typeface="+mj-lt"/>
              </a:rPr>
              <a:t>Jomja</a:t>
            </a:r>
            <a:endParaRPr lang="en-US" sz="1400" dirty="0">
              <a:latin typeface="+mj-lt"/>
            </a:endParaRPr>
          </a:p>
          <a:p>
            <a:pPr lvl="1">
              <a:buFont typeface="Wingdings" panose="05000000000000000000" pitchFamily="2" charset="2"/>
              <a:buChar char="§"/>
            </a:pPr>
            <a:r>
              <a:rPr lang="en-US" sz="1400" dirty="0" err="1">
                <a:latin typeface="+mj-lt"/>
              </a:rPr>
              <a:t>Sorawit</a:t>
            </a:r>
            <a:r>
              <a:rPr lang="en-US" sz="1400" dirty="0">
                <a:latin typeface="+mj-lt"/>
              </a:rPr>
              <a:t> </a:t>
            </a:r>
            <a:r>
              <a:rPr lang="en-US" sz="1400" dirty="0" err="1">
                <a:latin typeface="+mj-lt"/>
              </a:rPr>
              <a:t>Amatavete</a:t>
            </a:r>
            <a:endParaRPr lang="en-US" sz="1400" dirty="0">
              <a:latin typeface="+mj-lt"/>
            </a:endParaRPr>
          </a:p>
          <a:p>
            <a:pPr lvl="1">
              <a:buFont typeface="Wingdings" panose="05000000000000000000" pitchFamily="2" charset="2"/>
              <a:buChar char="§"/>
            </a:pPr>
            <a:r>
              <a:rPr lang="en-US" sz="1400" dirty="0" err="1">
                <a:latin typeface="+mj-lt"/>
              </a:rPr>
              <a:t>Chotika</a:t>
            </a:r>
            <a:r>
              <a:rPr lang="en-US" sz="1400" dirty="0">
                <a:latin typeface="+mj-lt"/>
              </a:rPr>
              <a:t> </a:t>
            </a:r>
            <a:r>
              <a:rPr lang="en-US" sz="1400" dirty="0" err="1">
                <a:latin typeface="+mj-lt"/>
              </a:rPr>
              <a:t>Prabjuntuek</a:t>
            </a:r>
            <a:endParaRPr lang="en-US" sz="1400" dirty="0">
              <a:latin typeface="+mj-lt"/>
            </a:endParaRPr>
          </a:p>
          <a:p>
            <a:pPr lvl="1">
              <a:buFont typeface="Wingdings" panose="05000000000000000000" pitchFamily="2" charset="2"/>
              <a:buChar char="§"/>
            </a:pPr>
            <a:r>
              <a:rPr lang="en-US" sz="1400" dirty="0" err="1">
                <a:latin typeface="+mj-lt"/>
              </a:rPr>
              <a:t>Chonthicha</a:t>
            </a:r>
            <a:r>
              <a:rPr lang="en-US" sz="1400" dirty="0">
                <a:latin typeface="+mj-lt"/>
              </a:rPr>
              <a:t> </a:t>
            </a:r>
            <a:r>
              <a:rPr lang="en-US" sz="1400" dirty="0" err="1">
                <a:latin typeface="+mj-lt"/>
              </a:rPr>
              <a:t>Hanaree</a:t>
            </a:r>
            <a:endParaRPr lang="en-US" sz="1400" dirty="0">
              <a:latin typeface="+mj-lt"/>
            </a:endParaRPr>
          </a:p>
          <a:p>
            <a:pPr lvl="1">
              <a:buFont typeface="Wingdings" panose="05000000000000000000" pitchFamily="2" charset="2"/>
              <a:buChar char="§"/>
            </a:pPr>
            <a:r>
              <a:rPr lang="en-US" sz="1400" dirty="0" err="1">
                <a:latin typeface="+mj-lt"/>
              </a:rPr>
              <a:t>Watcha</a:t>
            </a:r>
            <a:r>
              <a:rPr lang="en-US" sz="1400" dirty="0">
                <a:latin typeface="+mj-lt"/>
              </a:rPr>
              <a:t> </a:t>
            </a:r>
            <a:r>
              <a:rPr lang="en-US" sz="1400" dirty="0" err="1">
                <a:latin typeface="+mj-lt"/>
              </a:rPr>
              <a:t>Chaison</a:t>
            </a:r>
            <a:endParaRPr lang="en-US" sz="1400" dirty="0">
              <a:latin typeface="+mj-lt"/>
            </a:endParaRPr>
          </a:p>
          <a:p>
            <a:pPr lvl="1">
              <a:buFont typeface="Wingdings" panose="05000000000000000000" pitchFamily="2" charset="2"/>
              <a:buChar char="§"/>
            </a:pPr>
            <a:r>
              <a:rPr lang="en-US" sz="1400" dirty="0" err="1">
                <a:latin typeface="+mj-lt"/>
              </a:rPr>
              <a:t>Prapaipan</a:t>
            </a:r>
            <a:r>
              <a:rPr lang="en-US" sz="1400" dirty="0">
                <a:latin typeface="+mj-lt"/>
              </a:rPr>
              <a:t> </a:t>
            </a:r>
            <a:r>
              <a:rPr lang="en-US" sz="1400" dirty="0" err="1">
                <a:latin typeface="+mj-lt"/>
              </a:rPr>
              <a:t>Plodgratoke</a:t>
            </a:r>
            <a:endParaRPr lang="en-US" sz="1400" dirty="0">
              <a:latin typeface="+mj-lt"/>
            </a:endParaRPr>
          </a:p>
          <a:p>
            <a:pPr lvl="1">
              <a:buFont typeface="Wingdings" panose="05000000000000000000" pitchFamily="2" charset="2"/>
              <a:buChar char="§"/>
            </a:pPr>
            <a:r>
              <a:rPr lang="en-US" sz="1400" dirty="0" err="1">
                <a:latin typeface="+mj-lt"/>
              </a:rPr>
              <a:t>Klayduean</a:t>
            </a:r>
            <a:r>
              <a:rPr lang="en-US" sz="1400" dirty="0">
                <a:latin typeface="+mj-lt"/>
              </a:rPr>
              <a:t> </a:t>
            </a:r>
            <a:r>
              <a:rPr lang="en-US" sz="1400" dirty="0" err="1">
                <a:latin typeface="+mj-lt"/>
              </a:rPr>
              <a:t>Singhaseni</a:t>
            </a:r>
            <a:endParaRPr lang="th-TH" sz="1400" dirty="0">
              <a:latin typeface="+mj-lt"/>
            </a:endParaRPr>
          </a:p>
          <a:p>
            <a:pPr lvl="1">
              <a:buFont typeface="Wingdings" panose="05000000000000000000" pitchFamily="2" charset="2"/>
              <a:buChar char="§"/>
            </a:pPr>
            <a:r>
              <a:rPr lang="en-US" sz="1400" dirty="0" err="1">
                <a:latin typeface="+mj-lt"/>
              </a:rPr>
              <a:t>Ratchadaporn</a:t>
            </a:r>
            <a:r>
              <a:rPr lang="en-US" sz="1400" dirty="0">
                <a:latin typeface="+mj-lt"/>
              </a:rPr>
              <a:t> </a:t>
            </a:r>
            <a:r>
              <a:rPr lang="en-US" sz="1400" dirty="0" err="1">
                <a:latin typeface="+mj-lt"/>
              </a:rPr>
              <a:t>Meksena</a:t>
            </a:r>
            <a:endParaRPr lang="en-US" sz="1400" dirty="0">
              <a:latin typeface="+mj-lt"/>
            </a:endParaRPr>
          </a:p>
          <a:p>
            <a:pPr lvl="1">
              <a:buFont typeface="Wingdings" panose="05000000000000000000" pitchFamily="2" charset="2"/>
              <a:buChar char="§"/>
            </a:pPr>
            <a:r>
              <a:rPr lang="en-US" sz="1400" dirty="0">
                <a:latin typeface="+mj-lt"/>
              </a:rPr>
              <a:t>TRCARC staff</a:t>
            </a:r>
          </a:p>
          <a:p>
            <a:pPr lvl="1">
              <a:buFont typeface="Wingdings" panose="05000000000000000000" pitchFamily="2" charset="2"/>
              <a:buChar char="§"/>
            </a:pPr>
            <a:r>
              <a:rPr lang="en-US" sz="1400" dirty="0">
                <a:latin typeface="+mj-lt"/>
              </a:rPr>
              <a:t>Thai Red Cross Anonymous Clinic staff</a:t>
            </a:r>
          </a:p>
          <a:p>
            <a:pPr lvl="1">
              <a:buFont typeface="Wingdings" panose="05000000000000000000" pitchFamily="2" charset="2"/>
              <a:buChar char="§"/>
            </a:pPr>
            <a:r>
              <a:rPr lang="en-US" sz="1400" dirty="0">
                <a:latin typeface="+mj-lt"/>
              </a:rPr>
              <a:t>PREVENTION staff</a:t>
            </a:r>
          </a:p>
          <a:p>
            <a:pPr lvl="1"/>
            <a:endParaRPr lang="en-US" sz="1400" dirty="0">
              <a:latin typeface="+mj-lt"/>
            </a:endParaRPr>
          </a:p>
        </p:txBody>
      </p:sp>
      <p:sp>
        <p:nvSpPr>
          <p:cNvPr id="5" name="Content Placeholder 2">
            <a:extLst>
              <a:ext uri="{FF2B5EF4-FFF2-40B4-BE49-F238E27FC236}">
                <a16:creationId xmlns="" xmlns:a16="http://schemas.microsoft.com/office/drawing/2014/main" id="{F4B11A1B-6097-4F5F-B418-4AB240BBF5B7}"/>
              </a:ext>
            </a:extLst>
          </p:cNvPr>
          <p:cNvSpPr txBox="1">
            <a:spLocks/>
          </p:cNvSpPr>
          <p:nvPr/>
        </p:nvSpPr>
        <p:spPr>
          <a:xfrm>
            <a:off x="6006928" y="1477108"/>
            <a:ext cx="3440159" cy="4351338"/>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buClr>
                <a:srgbClr val="DE2B27"/>
              </a:buClr>
              <a:buFont typeface="Arial" panose="020B0604020202020204" pitchFamily="34" charset="0"/>
              <a:buChar char="•"/>
              <a:defRPr sz="3200" kern="1200">
                <a:solidFill>
                  <a:schemeClr val="tx1"/>
                </a:solidFill>
                <a:latin typeface="+mn-lt"/>
                <a:ea typeface="+mn-ea"/>
                <a:cs typeface="+mn-cs"/>
              </a:defRPr>
            </a:lvl1pPr>
            <a:lvl2pPr marL="685800" indent="-274320" algn="l" defTabSz="914400" rtl="0" eaLnBrk="1" latinLnBrk="0" hangingPunct="1">
              <a:lnSpc>
                <a:spcPct val="90000"/>
              </a:lnSpc>
              <a:spcBef>
                <a:spcPts val="500"/>
              </a:spcBef>
              <a:buClr>
                <a:srgbClr val="10AAB4"/>
              </a:buClr>
              <a:buSzPct val="80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0AAB4"/>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mj-lt"/>
              </a:rPr>
              <a:t>UCSF</a:t>
            </a:r>
          </a:p>
          <a:p>
            <a:pPr lvl="1">
              <a:buFont typeface="Wingdings" panose="05000000000000000000" pitchFamily="2" charset="2"/>
              <a:buChar char="§"/>
            </a:pPr>
            <a:r>
              <a:rPr lang="en-US" sz="1400" dirty="0">
                <a:latin typeface="+mj-lt"/>
              </a:rPr>
              <a:t>Diane </a:t>
            </a:r>
            <a:r>
              <a:rPr lang="en-US" sz="1400" dirty="0" err="1">
                <a:latin typeface="+mj-lt"/>
              </a:rPr>
              <a:t>Havlir</a:t>
            </a:r>
            <a:r>
              <a:rPr lang="en-US" sz="1400" dirty="0">
                <a:latin typeface="+mj-lt"/>
              </a:rPr>
              <a:t> </a:t>
            </a:r>
          </a:p>
          <a:p>
            <a:r>
              <a:rPr lang="en-US" sz="1600" b="1" dirty="0">
                <a:latin typeface="+mj-lt"/>
              </a:rPr>
              <a:t>Funding support</a:t>
            </a:r>
          </a:p>
          <a:p>
            <a:pPr lvl="1">
              <a:buFont typeface="Wingdings" panose="05000000000000000000" pitchFamily="2" charset="2"/>
              <a:buChar char="§"/>
            </a:pPr>
            <a:r>
              <a:rPr lang="en-US" sz="1400" dirty="0">
                <a:latin typeface="+mj-lt"/>
              </a:rPr>
              <a:t>Thai Red Cross AIDS Research Centre</a:t>
            </a:r>
          </a:p>
          <a:p>
            <a:pPr lvl="1">
              <a:buFont typeface="Wingdings" panose="05000000000000000000" pitchFamily="2" charset="2"/>
              <a:buChar char="§"/>
            </a:pPr>
            <a:r>
              <a:rPr lang="en-US" sz="1400" dirty="0">
                <a:latin typeface="+mj-lt"/>
              </a:rPr>
              <a:t>PEPFAR/USAID</a:t>
            </a:r>
          </a:p>
          <a:p>
            <a:pPr lvl="1">
              <a:buFont typeface="Wingdings" panose="05000000000000000000" pitchFamily="2" charset="2"/>
              <a:buChar char="§"/>
            </a:pPr>
            <a:r>
              <a:rPr lang="en-US" sz="1400" dirty="0">
                <a:latin typeface="+mj-lt"/>
              </a:rPr>
              <a:t>LINKAGES Thailand /FHI 360</a:t>
            </a:r>
          </a:p>
          <a:p>
            <a:r>
              <a:rPr lang="en-US" sz="1600" b="1" dirty="0">
                <a:latin typeface="+mj-lt"/>
              </a:rPr>
              <a:t>Industry </a:t>
            </a:r>
          </a:p>
          <a:p>
            <a:pPr lvl="1">
              <a:buFont typeface="Wingdings" panose="05000000000000000000" pitchFamily="2" charset="2"/>
              <a:buChar char="§"/>
            </a:pPr>
            <a:r>
              <a:rPr lang="en-US" sz="1400" dirty="0">
                <a:latin typeface="+mj-lt"/>
              </a:rPr>
              <a:t>Thai Government Pharmaceutical Organization</a:t>
            </a:r>
          </a:p>
          <a:p>
            <a:pPr lvl="1">
              <a:buFont typeface="Wingdings" panose="05000000000000000000" pitchFamily="2" charset="2"/>
              <a:buChar char="§"/>
            </a:pPr>
            <a:r>
              <a:rPr lang="en-US" sz="1400" dirty="0">
                <a:latin typeface="+mj-lt"/>
              </a:rPr>
              <a:t>Janssen</a:t>
            </a:r>
          </a:p>
          <a:p>
            <a:pPr lvl="1">
              <a:buFont typeface="Wingdings" panose="05000000000000000000" pitchFamily="2" charset="2"/>
              <a:buChar char="§"/>
            </a:pPr>
            <a:r>
              <a:rPr lang="en-US" sz="1400" dirty="0">
                <a:latin typeface="+mj-lt"/>
              </a:rPr>
              <a:t>Atlanta</a:t>
            </a:r>
          </a:p>
          <a:p>
            <a:pPr>
              <a:buFont typeface="Arial" charset="0"/>
              <a:buChar char="•"/>
            </a:pPr>
            <a:r>
              <a:rPr lang="en-US" sz="1600" b="1" dirty="0">
                <a:latin typeface="+mj-lt"/>
              </a:rPr>
              <a:t>CBOs</a:t>
            </a:r>
          </a:p>
          <a:p>
            <a:pPr lvl="1">
              <a:buFont typeface="Wingdings" panose="05000000000000000000" pitchFamily="2" charset="2"/>
              <a:buChar char="§"/>
            </a:pPr>
            <a:r>
              <a:rPr lang="en-US" sz="1400" dirty="0">
                <a:latin typeface="+mj-lt"/>
              </a:rPr>
              <a:t>Rainbow Sky Association of Thailand</a:t>
            </a:r>
          </a:p>
          <a:p>
            <a:pPr lvl="1">
              <a:buFont typeface="Wingdings" panose="05000000000000000000" pitchFamily="2" charset="2"/>
              <a:buChar char="§"/>
            </a:pPr>
            <a:r>
              <a:rPr lang="en-US" sz="1400" dirty="0">
                <a:latin typeface="+mj-lt"/>
              </a:rPr>
              <a:t>SWING </a:t>
            </a:r>
          </a:p>
          <a:p>
            <a:pPr lvl="1"/>
            <a:endParaRPr lang="en-US" sz="1400" dirty="0">
              <a:latin typeface="+mj-lt"/>
            </a:endParaRPr>
          </a:p>
        </p:txBody>
      </p:sp>
    </p:spTree>
    <p:extLst>
      <p:ext uri="{BB962C8B-B14F-4D97-AF65-F5344CB8AC3E}">
        <p14:creationId xmlns:p14="http://schemas.microsoft.com/office/powerpoint/2010/main" val="15761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0EAC28-64C2-2746-8AE1-C43BF8CBECC5}"/>
              </a:ext>
            </a:extLst>
          </p:cNvPr>
          <p:cNvSpPr>
            <a:spLocks noGrp="1"/>
          </p:cNvSpPr>
          <p:nvPr>
            <p:ph type="title"/>
          </p:nvPr>
        </p:nvSpPr>
        <p:spPr/>
        <p:txBody>
          <a:bodyPr/>
          <a:lstStyle/>
          <a:p>
            <a:r>
              <a:rPr lang="en-US" dirty="0"/>
              <a:t>Authors</a:t>
            </a:r>
          </a:p>
        </p:txBody>
      </p:sp>
      <p:sp>
        <p:nvSpPr>
          <p:cNvPr id="3" name="Content Placeholder 2">
            <a:extLst>
              <a:ext uri="{FF2B5EF4-FFF2-40B4-BE49-F238E27FC236}">
                <a16:creationId xmlns="" xmlns:a16="http://schemas.microsoft.com/office/drawing/2014/main" id="{695D8B40-1F3A-F844-B4DB-114BB1D2AFBD}"/>
              </a:ext>
            </a:extLst>
          </p:cNvPr>
          <p:cNvSpPr>
            <a:spLocks noGrp="1"/>
          </p:cNvSpPr>
          <p:nvPr>
            <p:ph idx="1"/>
          </p:nvPr>
        </p:nvSpPr>
        <p:spPr/>
        <p:txBody>
          <a:bodyPr>
            <a:normAutofit/>
          </a:bodyPr>
          <a:lstStyle/>
          <a:p>
            <a:pPr marL="0" indent="0">
              <a:buNone/>
            </a:pPr>
            <a:r>
              <a:rPr lang="en-US" sz="2000" b="1" dirty="0"/>
              <a:t>Pich Seekaew</a:t>
            </a:r>
            <a:r>
              <a:rPr lang="en-US" sz="2000" b="1" baseline="30000" dirty="0"/>
              <a:t>1</a:t>
            </a:r>
            <a:r>
              <a:rPr lang="en-US" sz="2000" dirty="0"/>
              <a:t>, </a:t>
            </a:r>
            <a:r>
              <a:rPr lang="en-US" sz="2000" dirty="0" err="1"/>
              <a:t>Nipat</a:t>
            </a:r>
            <a:r>
              <a:rPr lang="en-US" sz="2000" dirty="0"/>
              <a:t> Teeratakulpisarn</a:t>
            </a:r>
            <a:r>
              <a:rPr lang="en-US" sz="2000" baseline="30000" dirty="0"/>
              <a:t>1</a:t>
            </a:r>
            <a:r>
              <a:rPr lang="en-US" sz="2000" dirty="0"/>
              <a:t>, </a:t>
            </a:r>
            <a:r>
              <a:rPr lang="en-US" sz="2000" dirty="0" err="1"/>
              <a:t>Pongsakorn</a:t>
            </a:r>
            <a:r>
              <a:rPr lang="en-US" sz="2000" dirty="0"/>
              <a:t> Surapuchong</a:t>
            </a:r>
            <a:r>
              <a:rPr lang="en-US" sz="2000" baseline="30000" dirty="0"/>
              <a:t>1</a:t>
            </a:r>
            <a:r>
              <a:rPr lang="en-US" sz="2000" dirty="0"/>
              <a:t>, </a:t>
            </a:r>
            <a:r>
              <a:rPr lang="en-US" sz="2000" dirty="0" err="1"/>
              <a:t>Somsong</a:t>
            </a:r>
            <a:r>
              <a:rPr lang="en-US" sz="2000" dirty="0"/>
              <a:t> Teeratakulpisarn</a:t>
            </a:r>
            <a:r>
              <a:rPr lang="en-US" sz="2000" baseline="30000" dirty="0"/>
              <a:t>1</a:t>
            </a:r>
            <a:r>
              <a:rPr lang="en-US" sz="2000" dirty="0"/>
              <a:t>, </a:t>
            </a:r>
            <a:r>
              <a:rPr lang="en-US" sz="2000" dirty="0" err="1"/>
              <a:t>Sorawit</a:t>
            </a:r>
            <a:r>
              <a:rPr lang="en-US" sz="2000" dirty="0"/>
              <a:t> Amatavete</a:t>
            </a:r>
            <a:r>
              <a:rPr lang="en-US" sz="2000" baseline="30000" dirty="0"/>
              <a:t>1</a:t>
            </a:r>
            <a:r>
              <a:rPr lang="en-US" sz="2000" dirty="0"/>
              <a:t>, </a:t>
            </a:r>
            <a:r>
              <a:rPr lang="en-US" sz="2000" dirty="0" err="1"/>
              <a:t>Pintip</a:t>
            </a:r>
            <a:r>
              <a:rPr lang="en-US" sz="2000" dirty="0"/>
              <a:t> Jomja</a:t>
            </a:r>
            <a:r>
              <a:rPr lang="en-US" sz="2000" baseline="30000" dirty="0"/>
              <a:t>1</a:t>
            </a:r>
            <a:r>
              <a:rPr lang="en-US" sz="2000" dirty="0"/>
              <a:t>, </a:t>
            </a:r>
            <a:r>
              <a:rPr lang="en-US" sz="2000" dirty="0" err="1"/>
              <a:t>Chotika</a:t>
            </a:r>
            <a:r>
              <a:rPr lang="en-US" sz="2000" dirty="0"/>
              <a:t> Prabjunteuk</a:t>
            </a:r>
            <a:r>
              <a:rPr lang="en-US" sz="2000" baseline="30000" dirty="0"/>
              <a:t>1</a:t>
            </a:r>
            <a:r>
              <a:rPr lang="en-US" sz="2000" dirty="0"/>
              <a:t>, </a:t>
            </a:r>
            <a:r>
              <a:rPr lang="en-US" sz="2000" dirty="0" err="1"/>
              <a:t>Chonthicha</a:t>
            </a:r>
            <a:r>
              <a:rPr lang="en-US" sz="2000" dirty="0"/>
              <a:t> Hanaree</a:t>
            </a:r>
            <a:r>
              <a:rPr lang="en-US" sz="2000" baseline="30000" dirty="0"/>
              <a:t>1</a:t>
            </a:r>
            <a:r>
              <a:rPr lang="en-US" sz="2000" dirty="0"/>
              <a:t>, </a:t>
            </a:r>
            <a:r>
              <a:rPr lang="en-US" sz="2000" dirty="0" err="1"/>
              <a:t>Watcha</a:t>
            </a:r>
            <a:r>
              <a:rPr lang="en-US" sz="2000" dirty="0"/>
              <a:t> Chaison</a:t>
            </a:r>
            <a:r>
              <a:rPr lang="en-US" sz="2000" baseline="30000" dirty="0"/>
              <a:t>1</a:t>
            </a:r>
            <a:r>
              <a:rPr lang="en-US" sz="2000" dirty="0"/>
              <a:t>, </a:t>
            </a:r>
            <a:r>
              <a:rPr lang="en-US" sz="2000" dirty="0" err="1"/>
              <a:t>Prapaipan</a:t>
            </a:r>
            <a:r>
              <a:rPr lang="en-US" sz="2000" dirty="0"/>
              <a:t> Plodgratoke</a:t>
            </a:r>
            <a:r>
              <a:rPr lang="en-US" sz="2000" baseline="30000" dirty="0"/>
              <a:t>1</a:t>
            </a:r>
            <a:r>
              <a:rPr lang="en-US" sz="2000" dirty="0"/>
              <a:t>, </a:t>
            </a:r>
            <a:r>
              <a:rPr lang="en-US" sz="2000" dirty="0" err="1"/>
              <a:t>Klayduean</a:t>
            </a:r>
            <a:r>
              <a:rPr lang="en-US" sz="2000" dirty="0"/>
              <a:t> Singhaseni</a:t>
            </a:r>
            <a:r>
              <a:rPr lang="en-US" sz="2000" baseline="30000" dirty="0"/>
              <a:t>1</a:t>
            </a:r>
            <a:r>
              <a:rPr lang="en-US" sz="2000" dirty="0"/>
              <a:t>, </a:t>
            </a:r>
            <a:r>
              <a:rPr lang="en-US" sz="2000" dirty="0" err="1"/>
              <a:t>Danai</a:t>
            </a:r>
            <a:r>
              <a:rPr lang="en-US" sz="2000" dirty="0"/>
              <a:t> Lingjongrat</a:t>
            </a:r>
            <a:r>
              <a:rPr lang="en-US" sz="2000" baseline="30000" dirty="0"/>
              <a:t>2</a:t>
            </a:r>
            <a:r>
              <a:rPr lang="en-US" sz="2000" dirty="0"/>
              <a:t>, </a:t>
            </a:r>
            <a:r>
              <a:rPr lang="en-US" sz="2000" dirty="0" err="1"/>
              <a:t>Surang</a:t>
            </a:r>
            <a:r>
              <a:rPr lang="en-US" sz="2000" dirty="0"/>
              <a:t> Janyam</a:t>
            </a:r>
            <a:r>
              <a:rPr lang="en-US" sz="2000" baseline="30000" dirty="0"/>
              <a:t>3</a:t>
            </a:r>
            <a:r>
              <a:rPr lang="en-US" sz="2000" dirty="0"/>
              <a:t>, </a:t>
            </a:r>
            <a:r>
              <a:rPr lang="en-US" sz="2000" dirty="0" err="1"/>
              <a:t>Panus</a:t>
            </a:r>
            <a:r>
              <a:rPr lang="en-US" sz="2000" dirty="0"/>
              <a:t> Na Nakorn</a:t>
            </a:r>
            <a:r>
              <a:rPr lang="en-US" sz="2000" baseline="30000" dirty="0"/>
              <a:t>1</a:t>
            </a:r>
            <a:r>
              <a:rPr lang="en-US" sz="2000" dirty="0"/>
              <a:t>, </a:t>
            </a:r>
            <a:r>
              <a:rPr lang="en-US" sz="2000" dirty="0" err="1"/>
              <a:t>Sutinee</a:t>
            </a:r>
            <a:r>
              <a:rPr lang="en-US" sz="2000" dirty="0"/>
              <a:t> Charoenying</a:t>
            </a:r>
            <a:r>
              <a:rPr lang="en-US" sz="2000" baseline="30000" dirty="0"/>
              <a:t>4</a:t>
            </a:r>
            <a:r>
              <a:rPr lang="en-US" sz="2000" dirty="0"/>
              <a:t>, Stephen Mills</a:t>
            </a:r>
            <a:r>
              <a:rPr lang="en-US" sz="2000" baseline="30000" dirty="0"/>
              <a:t>4</a:t>
            </a:r>
            <a:r>
              <a:rPr lang="en-US" sz="2000" dirty="0"/>
              <a:t>,</a:t>
            </a:r>
            <a:r>
              <a:rPr lang="th-TH" sz="2000" dirty="0"/>
              <a:t> </a:t>
            </a:r>
            <a:r>
              <a:rPr lang="en-US" sz="2000" dirty="0" err="1"/>
              <a:t>Ravipa</a:t>
            </a:r>
            <a:r>
              <a:rPr lang="en-US" sz="2000" dirty="0"/>
              <a:t> Vannakit</a:t>
            </a:r>
            <a:r>
              <a:rPr lang="en-US" sz="2000" baseline="30000" dirty="0"/>
              <a:t>5</a:t>
            </a:r>
            <a:r>
              <a:rPr lang="en-US" sz="2000" dirty="0"/>
              <a:t>, </a:t>
            </a:r>
            <a:r>
              <a:rPr lang="en-US" sz="2000" dirty="0" err="1"/>
              <a:t>Praphan</a:t>
            </a:r>
            <a:r>
              <a:rPr lang="en-US" sz="2000" dirty="0"/>
              <a:t> Phanuphak</a:t>
            </a:r>
            <a:r>
              <a:rPr lang="en-US" sz="2000" baseline="30000" dirty="0"/>
              <a:t>1</a:t>
            </a:r>
            <a:r>
              <a:rPr lang="en-US" sz="2000" dirty="0"/>
              <a:t>, </a:t>
            </a:r>
            <a:r>
              <a:rPr lang="en-US" sz="2000" dirty="0" err="1"/>
              <a:t>Nittaya</a:t>
            </a:r>
            <a:r>
              <a:rPr lang="en-US" sz="2000" dirty="0"/>
              <a:t> Phanuphak</a:t>
            </a:r>
            <a:r>
              <a:rPr lang="en-US" sz="2000" baseline="30000" dirty="0"/>
              <a:t>1</a:t>
            </a:r>
            <a:endParaRPr lang="en-US" sz="2000" dirty="0"/>
          </a:p>
          <a:p>
            <a:pPr marL="0" indent="0">
              <a:buNone/>
            </a:pPr>
            <a:r>
              <a:rPr lang="en-US" sz="2000" dirty="0"/>
              <a:t> </a:t>
            </a:r>
          </a:p>
          <a:p>
            <a:pPr marL="0" indent="0">
              <a:buNone/>
            </a:pPr>
            <a:r>
              <a:rPr lang="en-GB" sz="2000" b="1" baseline="30000" dirty="0"/>
              <a:t>1</a:t>
            </a:r>
            <a:r>
              <a:rPr lang="en-GB" sz="2000" b="1" dirty="0"/>
              <a:t>Thai Red Cross AIDS Research Centre, Bangkok, Thailand</a:t>
            </a:r>
            <a:r>
              <a:rPr lang="en-US" sz="2000" dirty="0"/>
              <a:t>, </a:t>
            </a:r>
            <a:r>
              <a:rPr lang="en-US" sz="2000" baseline="30000" dirty="0"/>
              <a:t>2</a:t>
            </a:r>
            <a:r>
              <a:rPr lang="en-US" sz="2000" dirty="0"/>
              <a:t>Rainbow Sky Association of Thailand, Bangkok, Thailand, </a:t>
            </a:r>
            <a:r>
              <a:rPr lang="en-US" sz="2000" baseline="30000" dirty="0"/>
              <a:t>3</a:t>
            </a:r>
            <a:r>
              <a:rPr lang="en-US" sz="2000" dirty="0"/>
              <a:t>The Service Workers In Group Foundation, Bangkok, Thailand, </a:t>
            </a:r>
            <a:r>
              <a:rPr lang="en-US" sz="2000" baseline="30000" dirty="0"/>
              <a:t>4</a:t>
            </a:r>
            <a:r>
              <a:rPr lang="en-US" sz="2000" dirty="0"/>
              <a:t>FHI 360 and USAID LINKAGES Project, Bangkok, Thailand, </a:t>
            </a:r>
            <a:r>
              <a:rPr lang="en-US" sz="2000" baseline="30000" dirty="0"/>
              <a:t>5</a:t>
            </a:r>
            <a:r>
              <a:rPr lang="en-US" sz="2000" dirty="0"/>
              <a:t>Office of Public Health, U.S. Agency for International Development Regional Development Mission Asia, Bangkok, Thailand</a:t>
            </a:r>
          </a:p>
          <a:p>
            <a:pPr marL="0" indent="0">
              <a:buNone/>
            </a:pPr>
            <a:endParaRPr lang="en-US" dirty="0"/>
          </a:p>
        </p:txBody>
      </p:sp>
    </p:spTree>
    <p:extLst>
      <p:ext uri="{BB962C8B-B14F-4D97-AF65-F5344CB8AC3E}">
        <p14:creationId xmlns:p14="http://schemas.microsoft.com/office/powerpoint/2010/main" val="2546239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EB9AB26A-13E5-43F2-98A9-D61AB6A7D244}"/>
              </a:ext>
            </a:extLst>
          </p:cNvPr>
          <p:cNvPicPr>
            <a:picLocks noChangeAspect="1"/>
          </p:cNvPicPr>
          <p:nvPr/>
        </p:nvPicPr>
        <p:blipFill rotWithShape="1">
          <a:blip r:embed="rId2">
            <a:extLst>
              <a:ext uri="{28A0092B-C50C-407E-A947-70E740481C1C}">
                <a14:useLocalDpi xmlns:a14="http://schemas.microsoft.com/office/drawing/2010/main" val="0"/>
              </a:ext>
            </a:extLst>
          </a:blip>
          <a:srcRect r="24608"/>
          <a:stretch/>
        </p:blipFill>
        <p:spPr>
          <a:xfrm>
            <a:off x="8430074" y="-718788"/>
            <a:ext cx="3808187" cy="7576788"/>
          </a:xfrm>
          <a:prstGeom prst="rect">
            <a:avLst/>
          </a:prstGeom>
        </p:spPr>
      </p:pic>
      <p:sp>
        <p:nvSpPr>
          <p:cNvPr id="2" name="Title 1">
            <a:extLst>
              <a:ext uri="{FF2B5EF4-FFF2-40B4-BE49-F238E27FC236}">
                <a16:creationId xmlns="" xmlns:a16="http://schemas.microsoft.com/office/drawing/2014/main" id="{A8534C39-7C97-4147-8EA1-D5B86359ADC1}"/>
              </a:ext>
            </a:extLst>
          </p:cNvPr>
          <p:cNvSpPr>
            <a:spLocks noGrp="1"/>
          </p:cNvSpPr>
          <p:nvPr>
            <p:ph type="title"/>
          </p:nvPr>
        </p:nvSpPr>
        <p:spPr/>
        <p:txBody>
          <a:bodyPr/>
          <a:lstStyle/>
          <a:p>
            <a:endParaRPr lang="en-US"/>
          </a:p>
        </p:txBody>
      </p:sp>
      <p:pic>
        <p:nvPicPr>
          <p:cNvPr id="4" name="Picture 3">
            <a:extLst>
              <a:ext uri="{FF2B5EF4-FFF2-40B4-BE49-F238E27FC236}">
                <a16:creationId xmlns="" xmlns:a16="http://schemas.microsoft.com/office/drawing/2014/main" id="{EA6FD459-E166-4CE6-BBD1-D97BBA56D5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81" b="14786"/>
          <a:stretch/>
        </p:blipFill>
        <p:spPr>
          <a:xfrm>
            <a:off x="-909474" y="3761386"/>
            <a:ext cx="6320095" cy="3595377"/>
          </a:xfrm>
          <a:prstGeom prst="rect">
            <a:avLst/>
          </a:prstGeom>
        </p:spPr>
      </p:pic>
      <p:pic>
        <p:nvPicPr>
          <p:cNvPr id="5" name="Picture 4">
            <a:extLst>
              <a:ext uri="{FF2B5EF4-FFF2-40B4-BE49-F238E27FC236}">
                <a16:creationId xmlns="" xmlns:a16="http://schemas.microsoft.com/office/drawing/2014/main" id="{8A0DC733-5173-4578-B032-7C8AA461742E}"/>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28620"/>
          <a:stretch/>
        </p:blipFill>
        <p:spPr>
          <a:xfrm>
            <a:off x="-1107344" y="-6570"/>
            <a:ext cx="7365038" cy="3943766"/>
          </a:xfrm>
          <a:prstGeom prst="rect">
            <a:avLst/>
          </a:prstGeom>
        </p:spPr>
      </p:pic>
      <p:pic>
        <p:nvPicPr>
          <p:cNvPr id="6" name="Picture 5">
            <a:extLst>
              <a:ext uri="{FF2B5EF4-FFF2-40B4-BE49-F238E27FC236}">
                <a16:creationId xmlns="" xmlns:a16="http://schemas.microsoft.com/office/drawing/2014/main" id="{A92B1B98-F9AB-42E1-AF92-251234540D8C}"/>
              </a:ext>
            </a:extLst>
          </p:cNvPr>
          <p:cNvPicPr>
            <a:picLocks noChangeAspect="1"/>
          </p:cNvPicPr>
          <p:nvPr/>
        </p:nvPicPr>
        <p:blipFill rotWithShape="1">
          <a:blip r:embed="rId6">
            <a:extLst>
              <a:ext uri="{28A0092B-C50C-407E-A947-70E740481C1C}">
                <a14:useLocalDpi xmlns:a14="http://schemas.microsoft.com/office/drawing/2010/main" val="0"/>
              </a:ext>
            </a:extLst>
          </a:blip>
          <a:srcRect b="18706"/>
          <a:stretch/>
        </p:blipFill>
        <p:spPr>
          <a:xfrm>
            <a:off x="5720296" y="-29756"/>
            <a:ext cx="3524030" cy="4013279"/>
          </a:xfrm>
          <a:prstGeom prst="rect">
            <a:avLst/>
          </a:prstGeom>
        </p:spPr>
      </p:pic>
      <p:pic>
        <p:nvPicPr>
          <p:cNvPr id="7" name="Picture 6">
            <a:extLst>
              <a:ext uri="{FF2B5EF4-FFF2-40B4-BE49-F238E27FC236}">
                <a16:creationId xmlns="" xmlns:a16="http://schemas.microsoft.com/office/drawing/2014/main" id="{19AE6A17-9D96-46E9-84AA-8154F49FA2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4930" b="14557"/>
          <a:stretch/>
        </p:blipFill>
        <p:spPr>
          <a:xfrm>
            <a:off x="3795768" y="3367908"/>
            <a:ext cx="5239095" cy="3476663"/>
          </a:xfrm>
          <a:prstGeom prst="rect">
            <a:avLst/>
          </a:prstGeom>
        </p:spPr>
      </p:pic>
      <p:sp>
        <p:nvSpPr>
          <p:cNvPr id="10" name="TextBox 9">
            <a:extLst>
              <a:ext uri="{FF2B5EF4-FFF2-40B4-BE49-F238E27FC236}">
                <a16:creationId xmlns="" xmlns:a16="http://schemas.microsoft.com/office/drawing/2014/main" id="{810053D6-3A5B-43CF-B0F5-5FBADF26F8B8}"/>
              </a:ext>
            </a:extLst>
          </p:cNvPr>
          <p:cNvSpPr txBox="1"/>
          <p:nvPr/>
        </p:nvSpPr>
        <p:spPr>
          <a:xfrm>
            <a:off x="2298630" y="2486705"/>
            <a:ext cx="7761612" cy="1446550"/>
          </a:xfrm>
          <a:prstGeom prst="rect">
            <a:avLst/>
          </a:prstGeom>
          <a:noFill/>
        </p:spPr>
        <p:txBody>
          <a:bodyPr wrap="none" rtlCol="0">
            <a:spAutoFit/>
          </a:bodyPr>
          <a:lstStyle/>
          <a:p>
            <a:r>
              <a:rPr lang="en-US" sz="8800" dirty="0">
                <a:solidFill>
                  <a:schemeClr val="bg1"/>
                </a:solidFill>
                <a:latin typeface="Arial Black" panose="020B0A04020102020204" pitchFamily="34" charset="0"/>
              </a:rPr>
              <a:t>THANK YOU</a:t>
            </a:r>
          </a:p>
        </p:txBody>
      </p:sp>
    </p:spTree>
    <p:extLst>
      <p:ext uri="{BB962C8B-B14F-4D97-AF65-F5344CB8AC3E}">
        <p14:creationId xmlns:p14="http://schemas.microsoft.com/office/powerpoint/2010/main" val="266070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ECCE20-281D-47CA-99A0-96D24599941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 xmlns:a16="http://schemas.microsoft.com/office/drawing/2014/main" id="{63090AC6-1EC8-4113-951E-FCA9E68284D4}"/>
              </a:ext>
            </a:extLst>
          </p:cNvPr>
          <p:cNvSpPr>
            <a:spLocks noGrp="1"/>
          </p:cNvSpPr>
          <p:nvPr>
            <p:ph idx="1"/>
          </p:nvPr>
        </p:nvSpPr>
        <p:spPr/>
        <p:txBody>
          <a:bodyPr/>
          <a:lstStyle/>
          <a:p>
            <a:r>
              <a:rPr lang="en-US" dirty="0"/>
              <a:t>Background </a:t>
            </a:r>
          </a:p>
          <a:p>
            <a:r>
              <a:rPr lang="en-US" dirty="0"/>
              <a:t>Program Design and Implementation</a:t>
            </a:r>
          </a:p>
          <a:p>
            <a:r>
              <a:rPr lang="en-US" dirty="0"/>
              <a:t>Outcome Measures</a:t>
            </a:r>
          </a:p>
          <a:p>
            <a:r>
              <a:rPr lang="en-US" dirty="0"/>
              <a:t>Challenges</a:t>
            </a:r>
          </a:p>
          <a:p>
            <a:r>
              <a:rPr lang="en-US" dirty="0"/>
              <a:t>What’s Next?</a:t>
            </a:r>
          </a:p>
          <a:p>
            <a:endParaRPr lang="en-US" dirty="0"/>
          </a:p>
        </p:txBody>
      </p:sp>
    </p:spTree>
    <p:extLst>
      <p:ext uri="{BB962C8B-B14F-4D97-AF65-F5344CB8AC3E}">
        <p14:creationId xmlns:p14="http://schemas.microsoft.com/office/powerpoint/2010/main" val="424506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C30BB-9D0D-4AA3-B665-4550B46FF9AA}"/>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 xmlns:a16="http://schemas.microsoft.com/office/drawing/2014/main" id="{FE1D52D6-0A17-4671-B6FF-5C8FF8511F70}"/>
              </a:ext>
            </a:extLst>
          </p:cNvPr>
          <p:cNvSpPr>
            <a:spLocks noGrp="1"/>
          </p:cNvSpPr>
          <p:nvPr>
            <p:ph idx="1"/>
          </p:nvPr>
        </p:nvSpPr>
        <p:spPr/>
        <p:txBody>
          <a:bodyPr>
            <a:normAutofit fontScale="92500" lnSpcReduction="10000"/>
          </a:bodyPr>
          <a:lstStyle/>
          <a:p>
            <a:r>
              <a:rPr lang="en-US" dirty="0"/>
              <a:t>Subpar performance on the 2nd and 3rd targets of UNAIDS’ 90-90-90</a:t>
            </a:r>
          </a:p>
          <a:p>
            <a:pPr lvl="1"/>
            <a:r>
              <a:rPr lang="en-US" dirty="0"/>
              <a:t>Bangkok: 57% and 79% for 2nd and 3rd 90, respectively</a:t>
            </a:r>
          </a:p>
          <a:p>
            <a:pPr lvl="1"/>
            <a:r>
              <a:rPr lang="en-US" dirty="0"/>
              <a:t>Median CD4 at diagnosis is approximately 160 cells/mm</a:t>
            </a:r>
            <a:r>
              <a:rPr lang="en-US" baseline="30000" dirty="0"/>
              <a:t>3</a:t>
            </a:r>
            <a:r>
              <a:rPr lang="en-US" dirty="0"/>
              <a:t>.</a:t>
            </a:r>
          </a:p>
          <a:p>
            <a:r>
              <a:rPr lang="en-US" dirty="0"/>
              <a:t>Long waiting time for baseline lab results</a:t>
            </a:r>
          </a:p>
          <a:p>
            <a:pPr lvl="1"/>
            <a:r>
              <a:rPr lang="en-US" dirty="0"/>
              <a:t>2 to 4 weeks </a:t>
            </a:r>
          </a:p>
          <a:p>
            <a:r>
              <a:rPr lang="en-US" dirty="0"/>
              <a:t>Multiple preparatory visits prior to ART initiation</a:t>
            </a:r>
          </a:p>
          <a:p>
            <a:r>
              <a:rPr lang="en-US" dirty="0"/>
              <a:t>Physician factors:</a:t>
            </a:r>
          </a:p>
          <a:p>
            <a:pPr lvl="1"/>
            <a:r>
              <a:rPr lang="en-US" dirty="0"/>
              <a:t>Refuse to start treatment among those with high CD4 count</a:t>
            </a:r>
          </a:p>
          <a:p>
            <a:pPr lvl="1"/>
            <a:r>
              <a:rPr lang="en-US" dirty="0"/>
              <a:t>Personal judgement on </a:t>
            </a:r>
            <a:r>
              <a:rPr lang="en-US" dirty="0" smtClean="0"/>
              <a:t>client </a:t>
            </a:r>
            <a:r>
              <a:rPr lang="en-US" dirty="0"/>
              <a:t>readiness </a:t>
            </a:r>
          </a:p>
          <a:p>
            <a:r>
              <a:rPr lang="en-US" dirty="0"/>
              <a:t>Complicated process of changing assigned hospital under health benefit scheme</a:t>
            </a:r>
          </a:p>
          <a:p>
            <a:endParaRPr lang="en-US" dirty="0"/>
          </a:p>
        </p:txBody>
      </p:sp>
    </p:spTree>
    <p:extLst>
      <p:ext uri="{BB962C8B-B14F-4D97-AF65-F5344CB8AC3E}">
        <p14:creationId xmlns:p14="http://schemas.microsoft.com/office/powerpoint/2010/main" val="162338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563EE-447A-4B2E-913C-68028AB64A05}"/>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 xmlns:a16="http://schemas.microsoft.com/office/drawing/2014/main" id="{9B77FE8E-2416-41AB-9F82-EE94D3563BA4}"/>
              </a:ext>
            </a:extLst>
          </p:cNvPr>
          <p:cNvSpPr>
            <a:spLocks noGrp="1"/>
          </p:cNvSpPr>
          <p:nvPr>
            <p:ph idx="1"/>
          </p:nvPr>
        </p:nvSpPr>
        <p:spPr/>
        <p:txBody>
          <a:bodyPr/>
          <a:lstStyle/>
          <a:p>
            <a:r>
              <a:rPr lang="en-US" dirty="0"/>
              <a:t>Describe Same-Day ART using “Initiation Hub Model”</a:t>
            </a:r>
          </a:p>
          <a:p>
            <a:r>
              <a:rPr lang="en-US" dirty="0"/>
              <a:t>Assess feasibility of Same-Day ART</a:t>
            </a:r>
          </a:p>
          <a:p>
            <a:r>
              <a:rPr lang="en-US" dirty="0"/>
              <a:t>Examine if Same-Day ART service improves:</a:t>
            </a:r>
          </a:p>
          <a:p>
            <a:pPr lvl="1"/>
            <a:r>
              <a:rPr lang="en-US" dirty="0"/>
              <a:t>ART uptake after HIV diagnosis</a:t>
            </a:r>
          </a:p>
          <a:p>
            <a:pPr lvl="1"/>
            <a:r>
              <a:rPr lang="en-US" dirty="0"/>
              <a:t>Viral load suppression</a:t>
            </a:r>
          </a:p>
          <a:p>
            <a:endParaRPr lang="en-US" dirty="0"/>
          </a:p>
        </p:txBody>
      </p:sp>
    </p:spTree>
    <p:extLst>
      <p:ext uri="{BB962C8B-B14F-4D97-AF65-F5344CB8AC3E}">
        <p14:creationId xmlns:p14="http://schemas.microsoft.com/office/powerpoint/2010/main" val="21528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BEC54-E8F7-4DB5-8AA9-609112802A27}"/>
              </a:ext>
            </a:extLst>
          </p:cNvPr>
          <p:cNvSpPr>
            <a:spLocks noGrp="1"/>
          </p:cNvSpPr>
          <p:nvPr>
            <p:ph type="title"/>
          </p:nvPr>
        </p:nvSpPr>
        <p:spPr/>
        <p:txBody>
          <a:bodyPr/>
          <a:lstStyle/>
          <a:p>
            <a:r>
              <a:rPr lang="en-US" dirty="0"/>
              <a:t>Primary Outcomes</a:t>
            </a:r>
          </a:p>
        </p:txBody>
      </p:sp>
      <p:sp>
        <p:nvSpPr>
          <p:cNvPr id="3" name="Content Placeholder 2">
            <a:extLst>
              <a:ext uri="{FF2B5EF4-FFF2-40B4-BE49-F238E27FC236}">
                <a16:creationId xmlns="" xmlns:a16="http://schemas.microsoft.com/office/drawing/2014/main" id="{340E35DE-B3AC-46AD-A0BE-6AC0974C2770}"/>
              </a:ext>
            </a:extLst>
          </p:cNvPr>
          <p:cNvSpPr>
            <a:spLocks noGrp="1"/>
          </p:cNvSpPr>
          <p:nvPr>
            <p:ph idx="1"/>
          </p:nvPr>
        </p:nvSpPr>
        <p:spPr/>
        <p:txBody>
          <a:bodyPr>
            <a:normAutofit/>
          </a:bodyPr>
          <a:lstStyle/>
          <a:p>
            <a:r>
              <a:rPr lang="en-US" dirty="0"/>
              <a:t>Same-Day ART (July 2017 – April 2018)</a:t>
            </a:r>
          </a:p>
          <a:p>
            <a:pPr lvl="1"/>
            <a:r>
              <a:rPr lang="en-US" dirty="0"/>
              <a:t>Acceptability </a:t>
            </a:r>
          </a:p>
          <a:p>
            <a:pPr lvl="1"/>
            <a:r>
              <a:rPr lang="en-US" dirty="0"/>
              <a:t>Clinical characteristic</a:t>
            </a:r>
          </a:p>
          <a:p>
            <a:pPr lvl="1"/>
            <a:r>
              <a:rPr lang="en-US" dirty="0"/>
              <a:t>Time period of ART initiation </a:t>
            </a:r>
          </a:p>
          <a:p>
            <a:pPr lvl="1"/>
            <a:r>
              <a:rPr lang="en-US" dirty="0"/>
              <a:t>Linkage to care </a:t>
            </a:r>
          </a:p>
          <a:p>
            <a:pPr lvl="1"/>
            <a:r>
              <a:rPr lang="en-US" dirty="0"/>
              <a:t>Viral load suppression </a:t>
            </a:r>
          </a:p>
          <a:p>
            <a:r>
              <a:rPr lang="en-US" dirty="0"/>
              <a:t>Comparison with historical data </a:t>
            </a:r>
          </a:p>
          <a:p>
            <a:pPr lvl="1"/>
            <a:r>
              <a:rPr lang="en-US" dirty="0"/>
              <a:t>(February 2015 to April 2017)</a:t>
            </a:r>
          </a:p>
          <a:p>
            <a:pPr lvl="1"/>
            <a:r>
              <a:rPr lang="en-US" dirty="0"/>
              <a:t>Clients from Thai Red Cross Anonymous Clinic</a:t>
            </a:r>
          </a:p>
          <a:p>
            <a:endParaRPr lang="en-US" dirty="0"/>
          </a:p>
        </p:txBody>
      </p:sp>
    </p:spTree>
    <p:extLst>
      <p:ext uri="{BB962C8B-B14F-4D97-AF65-F5344CB8AC3E}">
        <p14:creationId xmlns:p14="http://schemas.microsoft.com/office/powerpoint/2010/main" val="242319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C48223-A67B-4C20-8E2B-BE2EBED38FA7}"/>
              </a:ext>
            </a:extLst>
          </p:cNvPr>
          <p:cNvSpPr>
            <a:spLocks noGrp="1"/>
          </p:cNvSpPr>
          <p:nvPr>
            <p:ph type="title"/>
          </p:nvPr>
        </p:nvSpPr>
        <p:spPr/>
        <p:txBody>
          <a:bodyPr/>
          <a:lstStyle/>
          <a:p>
            <a:r>
              <a:rPr lang="en-US" dirty="0"/>
              <a:t>Thai Red Cross Anonymous Clinic</a:t>
            </a:r>
          </a:p>
        </p:txBody>
      </p:sp>
      <p:sp>
        <p:nvSpPr>
          <p:cNvPr id="3" name="Content Placeholder 2">
            <a:extLst>
              <a:ext uri="{FF2B5EF4-FFF2-40B4-BE49-F238E27FC236}">
                <a16:creationId xmlns="" xmlns:a16="http://schemas.microsoft.com/office/drawing/2014/main" id="{21D722C3-049D-41FB-B0C5-E5C2209A27A9}"/>
              </a:ext>
            </a:extLst>
          </p:cNvPr>
          <p:cNvSpPr>
            <a:spLocks noGrp="1"/>
          </p:cNvSpPr>
          <p:nvPr>
            <p:ph idx="1"/>
          </p:nvPr>
        </p:nvSpPr>
        <p:spPr>
          <a:xfrm>
            <a:off x="7305096" y="1825625"/>
            <a:ext cx="4048704" cy="4351338"/>
          </a:xfrm>
        </p:spPr>
        <p:txBody>
          <a:bodyPr/>
          <a:lstStyle/>
          <a:p>
            <a:r>
              <a:rPr lang="en-US" dirty="0"/>
              <a:t>Large HIV and STI testing center </a:t>
            </a:r>
          </a:p>
          <a:p>
            <a:r>
              <a:rPr lang="en-US" dirty="0"/>
              <a:t>Provides research-based HIV and STI services</a:t>
            </a:r>
          </a:p>
          <a:p>
            <a:r>
              <a:rPr lang="en-US" dirty="0"/>
              <a:t>Stand-alone VCT with 150-200 HIV tests (~8% positive) per day</a:t>
            </a:r>
          </a:p>
        </p:txBody>
      </p:sp>
      <p:pic>
        <p:nvPicPr>
          <p:cNvPr id="5" name="Picture 4">
            <a:extLst>
              <a:ext uri="{FF2B5EF4-FFF2-40B4-BE49-F238E27FC236}">
                <a16:creationId xmlns="" xmlns:a16="http://schemas.microsoft.com/office/drawing/2014/main" id="{CDD3A1EC-46DD-48C0-AF2D-037AC99B4C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116"/>
          <a:stretch/>
        </p:blipFill>
        <p:spPr>
          <a:xfrm>
            <a:off x="0" y="1280154"/>
            <a:ext cx="6804955" cy="4587443"/>
          </a:xfrm>
          <a:prstGeom prst="rect">
            <a:avLst/>
          </a:prstGeom>
        </p:spPr>
      </p:pic>
    </p:spTree>
    <p:extLst>
      <p:ext uri="{BB962C8B-B14F-4D97-AF65-F5344CB8AC3E}">
        <p14:creationId xmlns:p14="http://schemas.microsoft.com/office/powerpoint/2010/main" val="542582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8EDB08-CFB6-4FF3-878E-CF835B8D9FF7}"/>
              </a:ext>
            </a:extLst>
          </p:cNvPr>
          <p:cNvSpPr>
            <a:spLocks noGrp="1"/>
          </p:cNvSpPr>
          <p:nvPr>
            <p:ph type="title"/>
          </p:nvPr>
        </p:nvSpPr>
        <p:spPr/>
        <p:txBody>
          <a:bodyPr/>
          <a:lstStyle/>
          <a:p>
            <a:r>
              <a:rPr lang="en-US" dirty="0"/>
              <a:t>Same-Day ART Eligibility Criteria</a:t>
            </a:r>
          </a:p>
        </p:txBody>
      </p:sp>
      <p:sp>
        <p:nvSpPr>
          <p:cNvPr id="3" name="Content Placeholder 2">
            <a:extLst>
              <a:ext uri="{FF2B5EF4-FFF2-40B4-BE49-F238E27FC236}">
                <a16:creationId xmlns="" xmlns:a16="http://schemas.microsoft.com/office/drawing/2014/main" id="{2E43B199-03AB-4A40-85BA-9792FE61104D}"/>
              </a:ext>
            </a:extLst>
          </p:cNvPr>
          <p:cNvSpPr>
            <a:spLocks noGrp="1"/>
          </p:cNvSpPr>
          <p:nvPr>
            <p:ph idx="1"/>
          </p:nvPr>
        </p:nvSpPr>
        <p:spPr/>
        <p:txBody>
          <a:bodyPr/>
          <a:lstStyle/>
          <a:p>
            <a:r>
              <a:rPr lang="en-US" dirty="0"/>
              <a:t>Willing to start ART (non-coercive) </a:t>
            </a:r>
          </a:p>
          <a:p>
            <a:r>
              <a:rPr lang="en-US" dirty="0"/>
              <a:t>ART Naïve</a:t>
            </a:r>
          </a:p>
          <a:p>
            <a:r>
              <a:rPr lang="en-US" dirty="0"/>
              <a:t>Able to come back for follow-up visit(s)</a:t>
            </a:r>
          </a:p>
          <a:p>
            <a:r>
              <a:rPr lang="en-US" dirty="0"/>
              <a:t>Results from symptomatic screening/chest X-ray/Gene </a:t>
            </a:r>
            <a:r>
              <a:rPr lang="en-US" dirty="0" err="1"/>
              <a:t>Xpert</a:t>
            </a:r>
            <a:r>
              <a:rPr lang="en-US" dirty="0"/>
              <a:t> MTB/RIF not indicative of </a:t>
            </a:r>
            <a:r>
              <a:rPr lang="en-US" dirty="0">
                <a:solidFill>
                  <a:srgbClr val="FF0000"/>
                </a:solidFill>
              </a:rPr>
              <a:t>tuberculosis</a:t>
            </a:r>
          </a:p>
          <a:p>
            <a:r>
              <a:rPr lang="en-US" dirty="0"/>
              <a:t>Results from symptomatic screening/cryptococcal antigen test not indicative of </a:t>
            </a:r>
            <a:r>
              <a:rPr lang="en-US" dirty="0">
                <a:solidFill>
                  <a:srgbClr val="FF0000"/>
                </a:solidFill>
              </a:rPr>
              <a:t>cryptococcal meningitis </a:t>
            </a:r>
          </a:p>
          <a:p>
            <a:r>
              <a:rPr lang="en-US" dirty="0"/>
              <a:t>Symptomatic screening not indicative of serious </a:t>
            </a:r>
            <a:r>
              <a:rPr lang="en-US" dirty="0">
                <a:solidFill>
                  <a:srgbClr val="FF0000"/>
                </a:solidFill>
              </a:rPr>
              <a:t>opportunistic infections that would likely require hospital admissions</a:t>
            </a:r>
          </a:p>
          <a:p>
            <a:endParaRPr lang="en-US" dirty="0"/>
          </a:p>
        </p:txBody>
      </p:sp>
    </p:spTree>
    <p:extLst>
      <p:ext uri="{BB962C8B-B14F-4D97-AF65-F5344CB8AC3E}">
        <p14:creationId xmlns:p14="http://schemas.microsoft.com/office/powerpoint/2010/main" val="241458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81CD71-70FB-4FE6-91EB-E4988A6F346B}"/>
              </a:ext>
            </a:extLst>
          </p:cNvPr>
          <p:cNvSpPr>
            <a:spLocks noGrp="1"/>
          </p:cNvSpPr>
          <p:nvPr>
            <p:ph type="title"/>
          </p:nvPr>
        </p:nvSpPr>
        <p:spPr/>
        <p:txBody>
          <a:bodyPr/>
          <a:lstStyle/>
          <a:p>
            <a:r>
              <a:rPr lang="en-US" dirty="0"/>
              <a:t>Same-Day ART Algorithm </a:t>
            </a:r>
          </a:p>
        </p:txBody>
      </p:sp>
      <p:sp>
        <p:nvSpPr>
          <p:cNvPr id="3" name="Content Placeholder 2">
            <a:extLst>
              <a:ext uri="{FF2B5EF4-FFF2-40B4-BE49-F238E27FC236}">
                <a16:creationId xmlns="" xmlns:a16="http://schemas.microsoft.com/office/drawing/2014/main" id="{7330CA37-3ABA-40E2-ABBE-55EEB2A938A6}"/>
              </a:ext>
            </a:extLst>
          </p:cNvPr>
          <p:cNvSpPr>
            <a:spLocks noGrp="1"/>
          </p:cNvSpPr>
          <p:nvPr>
            <p:ph idx="1"/>
          </p:nvPr>
        </p:nvSpPr>
        <p:spPr>
          <a:xfrm>
            <a:off x="5410620" y="1825625"/>
            <a:ext cx="5943179" cy="4351338"/>
          </a:xfrm>
        </p:spPr>
        <p:txBody>
          <a:bodyPr>
            <a:normAutofit fontScale="92500" lnSpcReduction="10000"/>
          </a:bodyPr>
          <a:lstStyle/>
          <a:p>
            <a:r>
              <a:rPr lang="en-US" dirty="0"/>
              <a:t>ART drug regimen:</a:t>
            </a:r>
          </a:p>
          <a:p>
            <a:pPr lvl="1"/>
            <a:r>
              <a:rPr lang="en-US" dirty="0"/>
              <a:t>FTC/TDF + EFV</a:t>
            </a:r>
          </a:p>
          <a:p>
            <a:r>
              <a:rPr lang="en-US" dirty="0"/>
              <a:t>Baseline tests:</a:t>
            </a:r>
          </a:p>
          <a:p>
            <a:pPr lvl="1"/>
            <a:r>
              <a:rPr lang="en-US" dirty="0"/>
              <a:t>Creatinine </a:t>
            </a:r>
          </a:p>
          <a:p>
            <a:pPr lvl="1"/>
            <a:r>
              <a:rPr lang="en-US" dirty="0"/>
              <a:t>Urinalysis </a:t>
            </a:r>
          </a:p>
          <a:p>
            <a:pPr lvl="1"/>
            <a:r>
              <a:rPr lang="en-US" dirty="0"/>
              <a:t>CD4 count</a:t>
            </a:r>
          </a:p>
          <a:p>
            <a:pPr lvl="1"/>
            <a:r>
              <a:rPr lang="en-US" dirty="0"/>
              <a:t>HBsAg</a:t>
            </a:r>
          </a:p>
          <a:p>
            <a:pPr lvl="1"/>
            <a:r>
              <a:rPr lang="en-US" dirty="0"/>
              <a:t>Anti-HCV</a:t>
            </a:r>
          </a:p>
          <a:p>
            <a:pPr lvl="1"/>
            <a:r>
              <a:rPr lang="en-US" dirty="0"/>
              <a:t>Syphilis serology </a:t>
            </a:r>
          </a:p>
          <a:p>
            <a:pPr lvl="1"/>
            <a:r>
              <a:rPr lang="en-US" dirty="0"/>
              <a:t>ALT</a:t>
            </a:r>
          </a:p>
          <a:p>
            <a:pPr lvl="1"/>
            <a:r>
              <a:rPr lang="en-US" dirty="0"/>
              <a:t>Chest X-Ray</a:t>
            </a:r>
          </a:p>
          <a:p>
            <a:pPr lvl="1"/>
            <a:r>
              <a:rPr lang="en-US" dirty="0"/>
              <a:t>Cryptococcal Ag (CD&lt;100 cells/mm</a:t>
            </a:r>
            <a:r>
              <a:rPr lang="en-US" baseline="30000" dirty="0"/>
              <a:t>3</a:t>
            </a:r>
            <a:r>
              <a:rPr lang="en-US" dirty="0"/>
              <a:t>)</a:t>
            </a:r>
          </a:p>
          <a:p>
            <a:endParaRPr lang="en-US" dirty="0"/>
          </a:p>
        </p:txBody>
      </p:sp>
      <p:sp>
        <p:nvSpPr>
          <p:cNvPr id="4" name="Rectangle 3">
            <a:extLst>
              <a:ext uri="{FF2B5EF4-FFF2-40B4-BE49-F238E27FC236}">
                <a16:creationId xmlns="" xmlns:a16="http://schemas.microsoft.com/office/drawing/2014/main" id="{A4FC3F39-CB12-4369-A81A-738DE8362CFF}"/>
              </a:ext>
            </a:extLst>
          </p:cNvPr>
          <p:cNvSpPr/>
          <p:nvPr/>
        </p:nvSpPr>
        <p:spPr>
          <a:xfrm>
            <a:off x="-1" y="1482518"/>
            <a:ext cx="4667987" cy="4550358"/>
          </a:xfrm>
          <a:prstGeom prst="rect">
            <a:avLst/>
          </a:prstGeom>
          <a:solidFill>
            <a:srgbClr val="A6D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 xmlns:a16="http://schemas.microsoft.com/office/drawing/2014/main" id="{C7B7A783-153D-41E5-BAA5-E3D0B17E38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6" t="657" r="1" b="1277"/>
          <a:stretch/>
        </p:blipFill>
        <p:spPr>
          <a:xfrm>
            <a:off x="1264152" y="1734334"/>
            <a:ext cx="2715482" cy="4046726"/>
          </a:xfrm>
          <a:prstGeom prst="rect">
            <a:avLst/>
          </a:prstGeom>
        </p:spPr>
      </p:pic>
    </p:spTree>
    <p:extLst>
      <p:ext uri="{BB962C8B-B14F-4D97-AF65-F5344CB8AC3E}">
        <p14:creationId xmlns:p14="http://schemas.microsoft.com/office/powerpoint/2010/main" val="133930453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carc">
      <a:majorFont>
        <a:latin typeface="Gill Sans M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23184</TotalTime>
  <Words>931</Words>
  <Application>Microsoft Office PowerPoint</Application>
  <PresentationFormat>Widescreen</PresentationFormat>
  <Paragraphs>158</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Calibri</vt:lpstr>
      <vt:lpstr>Cordia New</vt:lpstr>
      <vt:lpstr>Courier New</vt:lpstr>
      <vt:lpstr>Gill Sans MT</vt:lpstr>
      <vt:lpstr>Times New Roman</vt:lpstr>
      <vt:lpstr>Wingdings</vt:lpstr>
      <vt:lpstr>1_Office Theme</vt:lpstr>
      <vt:lpstr>Same-Day ART Initiation in HIV/STI Testing Center in Bangkok, Thailand: Initial Results From Implementation Research</vt:lpstr>
      <vt:lpstr>Authors</vt:lpstr>
      <vt:lpstr>Outline</vt:lpstr>
      <vt:lpstr>Background</vt:lpstr>
      <vt:lpstr>Objectives</vt:lpstr>
      <vt:lpstr>Primary Outcomes</vt:lpstr>
      <vt:lpstr>Thai Red Cross Anonymous Clinic</vt:lpstr>
      <vt:lpstr>Same-Day ART Eligibility Criteria</vt:lpstr>
      <vt:lpstr>Same-Day ART Algorithm </vt:lpstr>
      <vt:lpstr>ART Initiation Hub Model at the TRC Anonymous Clinic</vt:lpstr>
      <vt:lpstr>Baseline Characteristics and Acceptability</vt:lpstr>
      <vt:lpstr>Clinical Characteristic: CD4 Level </vt:lpstr>
      <vt:lpstr>ART Initiation Time Periods</vt:lpstr>
      <vt:lpstr>ART Uptake After HIV Diagnosis</vt:lpstr>
      <vt:lpstr>Retention-in-Care After ART Initiation</vt:lpstr>
      <vt:lpstr>Viral Load Suppression</vt:lpstr>
      <vt:lpstr>Challenges</vt:lpstr>
      <vt:lpstr>What’s Next?</vt:lpstr>
      <vt:lpstr>Acknowledgements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justkung</dc:creator>
  <cp:lastModifiedBy>Saal</cp:lastModifiedBy>
  <cp:revision>472</cp:revision>
  <dcterms:created xsi:type="dcterms:W3CDTF">2017-08-03T03:36:31Z</dcterms:created>
  <dcterms:modified xsi:type="dcterms:W3CDTF">2018-07-26T08:37:27Z</dcterms:modified>
</cp:coreProperties>
</file>